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Lst>
  <p:sldSz cy="68580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 name="Shape 39"/>
        <p:cNvGrpSpPr/>
        <p:nvPr/>
      </p:nvGrpSpPr>
      <p:grpSpPr>
        <a:xfrm>
          <a:off x="0" y="0"/>
          <a:ext cx="0" cy="0"/>
          <a:chOff x="0" y="0"/>
          <a:chExt cx="0" cy="0"/>
        </a:xfrm>
      </p:grpSpPr>
      <p:sp>
        <p:nvSpPr>
          <p:cNvPr id="40" name="Shape 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1" name="Shape 4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Kính thưa hội đồng, quý thầy cô và các bạn. Hôm nay nhóm chúng tôi xin được phép giới thiệu đồ án tốt nghiệp Insurance Card, tên tiếng Việt là Thẻ bảo hiểm. Nhóm chúng tôi bao gồm 4 thành viên… dưới sự hướng dẫn của thầy Kiều Trọng Khánh.</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lr>
                <a:schemeClr val="dk1"/>
              </a:buClr>
              <a:buChar char="-"/>
            </a:pPr>
            <a:r>
              <a:rPr lang="en">
                <a:solidFill>
                  <a:schemeClr val="dk1"/>
                </a:solidFill>
              </a:rPr>
              <a:t>1 hệ thống web dành cho cty bảo hiểm trong việc quản lí thông tin hợp đồng và khách háng có thể truy cập những hợp đồng hiện đang sở hữu</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7" name="Shape 1807"/>
        <p:cNvGrpSpPr/>
        <p:nvPr/>
      </p:nvGrpSpPr>
      <p:grpSpPr>
        <a:xfrm>
          <a:off x="0" y="0"/>
          <a:ext cx="0" cy="0"/>
          <a:chOff x="0" y="0"/>
          <a:chExt cx="0" cy="0"/>
        </a:xfrm>
      </p:grpSpPr>
      <p:sp>
        <p:nvSpPr>
          <p:cNvPr id="1808" name="Shape 180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09" name="Shape 180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là tôi đã demo xong tiến trình chạy ngầm và chức năng gửi thông báo.</a:t>
            </a:r>
          </a:p>
          <a:p>
            <a:pPr indent="-228600" lvl="0" marL="457200" rtl="0">
              <a:spcBef>
                <a:spcPts val="0"/>
              </a:spcBef>
              <a:buClr>
                <a:schemeClr val="dk1"/>
              </a:buClr>
              <a:buChar char="-"/>
            </a:pPr>
            <a:r>
              <a:rPr lang="en">
                <a:solidFill>
                  <a:schemeClr val="dk1"/>
                </a:solidFill>
              </a:rPr>
              <a:t>Trạng thái của hợp đồng trong hệ thống bây giờ đã được chuyển thành Expired.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9" name="Shape 1819"/>
        <p:cNvGrpSpPr/>
        <p:nvPr/>
      </p:nvGrpSpPr>
      <p:grpSpPr>
        <a:xfrm>
          <a:off x="0" y="0"/>
          <a:ext cx="0" cy="0"/>
          <a:chOff x="0" y="0"/>
          <a:chExt cx="0" cy="0"/>
        </a:xfrm>
      </p:grpSpPr>
      <p:sp>
        <p:nvSpPr>
          <p:cNvPr id="1820" name="Shape 18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21" name="Shape 182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tôi xin trình bày về chức năng gia hạn hợp đồng.</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5" name="Shape 1825"/>
        <p:cNvGrpSpPr/>
        <p:nvPr/>
      </p:nvGrpSpPr>
      <p:grpSpPr>
        <a:xfrm>
          <a:off x="0" y="0"/>
          <a:ext cx="0" cy="0"/>
          <a:chOff x="0" y="0"/>
          <a:chExt cx="0" cy="0"/>
        </a:xfrm>
      </p:grpSpPr>
      <p:sp>
        <p:nvSpPr>
          <p:cNvPr id="1826" name="Shape 18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27" name="Shape 182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Hiện tại trên môi trường thực tế, hệ thống hợp đồng bảo hiểm không có khả năng gia hạn. Điều này gây bất tiện cho KH khi mà KH phải đến trực tiếp cty hoặc các đại lý để đăng ký HĐ bảo hiểm mới.</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6" name="Shape 1836"/>
        <p:cNvGrpSpPr/>
        <p:nvPr/>
      </p:nvGrpSpPr>
      <p:grpSpPr>
        <a:xfrm>
          <a:off x="0" y="0"/>
          <a:ext cx="0" cy="0"/>
          <a:chOff x="0" y="0"/>
          <a:chExt cx="0" cy="0"/>
        </a:xfrm>
      </p:grpSpPr>
      <p:sp>
        <p:nvSpPr>
          <p:cNvPr id="1837" name="Shape 183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38" name="Shape 183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solidFill>
                  <a:schemeClr val="dk1"/>
                </a:solidFill>
              </a:rPr>
              <a:t>Hệ thống của chúng tôi đề xuất một cơ chế để gia hạn hợp đồng như sau:</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0" name="Shape 1850"/>
        <p:cNvGrpSpPr/>
        <p:nvPr/>
      </p:nvGrpSpPr>
      <p:grpSpPr>
        <a:xfrm>
          <a:off x="0" y="0"/>
          <a:ext cx="0" cy="0"/>
          <a:chOff x="0" y="0"/>
          <a:chExt cx="0" cy="0"/>
        </a:xfrm>
      </p:grpSpPr>
      <p:sp>
        <p:nvSpPr>
          <p:cNvPr id="1851" name="Shape 18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52" name="Shape 185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Một thực thể hợp đồng lúc mới đăng ký sẽ có thông tin về </a:t>
            </a:r>
            <a:r>
              <a:rPr b="1" lang="en">
                <a:solidFill>
                  <a:schemeClr val="dk1"/>
                </a:solidFill>
              </a:rPr>
              <a:t>ngày hết hiệu lực </a:t>
            </a:r>
            <a:r>
              <a:rPr lang="en">
                <a:solidFill>
                  <a:schemeClr val="dk1"/>
                </a:solidFill>
              </a:rPr>
              <a:t>và </a:t>
            </a:r>
            <a:r>
              <a:rPr b="1" lang="en">
                <a:solidFill>
                  <a:schemeClr val="dk1"/>
                </a:solidFill>
              </a:rPr>
              <a:t>trạng thái hợp đồng</a:t>
            </a:r>
            <a:r>
              <a:rPr lang="en">
                <a:solidFill>
                  <a:schemeClr val="dk1"/>
                </a:solidFill>
              </a:rPr>
              <a:t>.</a:t>
            </a:r>
          </a:p>
          <a:p>
            <a:pPr indent="-228600" lvl="0" marL="457200" rtl="0">
              <a:spcBef>
                <a:spcPts val="0"/>
              </a:spcBef>
              <a:buClr>
                <a:schemeClr val="dk1"/>
              </a:buClr>
              <a:buChar char="-"/>
            </a:pPr>
            <a:r>
              <a:rPr lang="en">
                <a:solidFill>
                  <a:schemeClr val="dk1"/>
                </a:solidFill>
              </a:rPr>
              <a:t>Ở đây tôi xin ví dụ một hợp đồng có </a:t>
            </a:r>
            <a:r>
              <a:rPr b="1" lang="en">
                <a:solidFill>
                  <a:schemeClr val="dk1"/>
                </a:solidFill>
              </a:rPr>
              <a:t>ngày hết hạn là 08/05/2015</a:t>
            </a:r>
            <a:r>
              <a:rPr lang="en">
                <a:solidFill>
                  <a:schemeClr val="dk1"/>
                </a:solidFill>
              </a:rPr>
              <a:t> và trạng thái hiện tại đang là </a:t>
            </a:r>
            <a:r>
              <a:rPr b="1" lang="en">
                <a:solidFill>
                  <a:schemeClr val="dk1"/>
                </a:solidFill>
              </a:rPr>
              <a:t>hết hạn.</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2" name="Shape 1862"/>
        <p:cNvGrpSpPr/>
        <p:nvPr/>
      </p:nvGrpSpPr>
      <p:grpSpPr>
        <a:xfrm>
          <a:off x="0" y="0"/>
          <a:ext cx="0" cy="0"/>
          <a:chOff x="0" y="0"/>
          <a:chExt cx="0" cy="0"/>
        </a:xfrm>
      </p:grpSpPr>
      <p:sp>
        <p:nvSpPr>
          <p:cNvPr id="1863" name="Shape 186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4" name="Shape 186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Khi người dùng thực hiện gia hạn cho hợp đồng, lúc này hệ thống sẽ cộng thêm </a:t>
            </a:r>
            <a:r>
              <a:rPr b="1" lang="en">
                <a:solidFill>
                  <a:schemeClr val="dk1"/>
                </a:solidFill>
              </a:rPr>
              <a:t>1 năm </a:t>
            </a:r>
            <a:r>
              <a:rPr lang="en">
                <a:solidFill>
                  <a:schemeClr val="dk1"/>
                </a:solidFill>
              </a:rPr>
              <a:t>- là thời hạn mặc định lúc đăng ký hợp đồng - vào </a:t>
            </a:r>
            <a:r>
              <a:rPr b="1" lang="en">
                <a:solidFill>
                  <a:schemeClr val="dk1"/>
                </a:solidFill>
              </a:rPr>
              <a:t>thời hạn hợp đồng</a:t>
            </a:r>
            <a:r>
              <a:rPr lang="en">
                <a:solidFill>
                  <a:schemeClr val="dk1"/>
                </a:solidFill>
              </a:rPr>
              <a:t>, đồng thời trạng thái của hợp đồng được đổi thành “</a:t>
            </a:r>
            <a:r>
              <a:rPr b="1" lang="en">
                <a:solidFill>
                  <a:schemeClr val="dk1"/>
                </a:solidFill>
              </a:rPr>
              <a:t>Ready</a:t>
            </a:r>
            <a:r>
              <a:rPr lang="en">
                <a:solidFill>
                  <a:schemeClr val="dk1"/>
                </a:solidFill>
              </a:rPr>
              <a:t>”.</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6" name="Shape 1876"/>
        <p:cNvGrpSpPr/>
        <p:nvPr/>
      </p:nvGrpSpPr>
      <p:grpSpPr>
        <a:xfrm>
          <a:off x="0" y="0"/>
          <a:ext cx="0" cy="0"/>
          <a:chOff x="0" y="0"/>
          <a:chExt cx="0" cy="0"/>
        </a:xfrm>
      </p:grpSpPr>
      <p:sp>
        <p:nvSpPr>
          <p:cNvPr id="1877" name="Shape 187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78" name="Shape 187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đó hệ thống sẽ tiến hành lưu trữ thông tin về việc gia hạn vào thực thể </a:t>
            </a:r>
            <a:r>
              <a:rPr b="1" lang="en">
                <a:solidFill>
                  <a:schemeClr val="dk1"/>
                </a:solidFill>
              </a:rPr>
              <a:t>Payment</a:t>
            </a:r>
            <a:r>
              <a:rPr lang="en">
                <a:solidFill>
                  <a:schemeClr val="dk1"/>
                </a:solidFill>
              </a:rPr>
              <a:t>. Trong thực thể payment chứa các thông tin như ngày bắt đầu, ngày kết thúc của lần gia hạn kèm theo mức phí gia hạn.</a:t>
            </a:r>
          </a:p>
          <a:p>
            <a:pPr indent="-228600" lvl="0" marL="457200" rtl="0">
              <a:spcBef>
                <a:spcPts val="0"/>
              </a:spcBef>
              <a:buClr>
                <a:schemeClr val="dk1"/>
              </a:buClr>
              <a:buChar char="-"/>
            </a:pPr>
            <a:r>
              <a:rPr lang="en">
                <a:solidFill>
                  <a:schemeClr val="dk1"/>
                </a:solidFill>
              </a:rPr>
              <a:t>Như vậy một hợp đồng có thể được gia hạn nhiều lần, thông tin các lần gia hạn trong lịch sử đều có thể tra cứu lại được thông qua thực thể Payment.</a:t>
            </a:r>
          </a:p>
          <a:p>
            <a:pPr indent="-228600" lvl="0" marL="457200" rtl="0">
              <a:spcBef>
                <a:spcPts val="0"/>
              </a:spcBef>
              <a:buClr>
                <a:schemeClr val="dk1"/>
              </a:buClr>
              <a:buChar char="-"/>
            </a:pPr>
            <a:r>
              <a:rPr lang="en">
                <a:solidFill>
                  <a:schemeClr val="dk1"/>
                </a:solidFill>
              </a:rPr>
              <a:t>Dưới góc nhìn của người dùng, chỉ với một thao tác đơn giản, KH có thể gia hạn được hợp đồng, và việc này xem như là tương đương với việc đăng ký lại một hợp đồng mới với thông tin giống với hợp đồng hiện tại với mức phí tương đương. Như vậy hình thức gia hạn mà chúng tôi đề xuất có thể xem là gần sát nhất so với quy định của pháp luật hiện tại ở Việt Nam.</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6" name="Shape 1896"/>
        <p:cNvGrpSpPr/>
        <p:nvPr/>
      </p:nvGrpSpPr>
      <p:grpSpPr>
        <a:xfrm>
          <a:off x="0" y="0"/>
          <a:ext cx="0" cy="0"/>
          <a:chOff x="0" y="0"/>
          <a:chExt cx="0" cy="0"/>
        </a:xfrm>
      </p:grpSpPr>
      <p:sp>
        <p:nvSpPr>
          <p:cNvPr id="1897" name="Shape 189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98" name="Shape 189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6" name="Shape 1906"/>
        <p:cNvGrpSpPr/>
        <p:nvPr/>
      </p:nvGrpSpPr>
      <p:grpSpPr>
        <a:xfrm>
          <a:off x="0" y="0"/>
          <a:ext cx="0" cy="0"/>
          <a:chOff x="0" y="0"/>
          <a:chExt cx="0" cy="0"/>
        </a:xfrm>
      </p:grpSpPr>
      <p:sp>
        <p:nvSpPr>
          <p:cNvPr id="1907" name="Shape 190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08" name="Shape 190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chúng tôi xin demo chức năng gia hạn hợp đồng.</a:t>
            </a:r>
          </a:p>
          <a:p>
            <a:pPr indent="-228600" lvl="0" marL="457200" rtl="0">
              <a:spcBef>
                <a:spcPts val="0"/>
              </a:spcBef>
              <a:buChar char="-"/>
            </a:pPr>
            <a:r>
              <a:rPr lang="en"/>
              <a:t>Demo:</a:t>
            </a:r>
          </a:p>
          <a:p>
            <a:pPr indent="-228600" lvl="1" marL="914400" rtl="0">
              <a:spcBef>
                <a:spcPts val="0"/>
              </a:spcBef>
              <a:buChar char="-"/>
            </a:pPr>
            <a:r>
              <a:rPr lang="en"/>
              <a:t>Mở giao diện staff</a:t>
            </a:r>
          </a:p>
          <a:p>
            <a:pPr indent="-228600" lvl="1" marL="914400" rtl="0">
              <a:spcBef>
                <a:spcPts val="0"/>
              </a:spcBef>
              <a:buChar char="-"/>
            </a:pPr>
            <a:r>
              <a:rPr lang="en"/>
              <a:t>Chọn HĐ đã hết hạn</a:t>
            </a:r>
          </a:p>
          <a:p>
            <a:pPr indent="-228600" lvl="1" marL="914400" rtl="0">
              <a:spcBef>
                <a:spcPts val="0"/>
              </a:spcBef>
              <a:buChar char="-"/>
            </a:pPr>
            <a:r>
              <a:rPr lang="en"/>
              <a:t>Nhấn nút gia hạn</a:t>
            </a:r>
          </a:p>
          <a:p>
            <a:pPr indent="-228600" lvl="1" marL="914400" rtl="0">
              <a:spcBef>
                <a:spcPts val="0"/>
              </a:spcBef>
              <a:buChar char="-"/>
            </a:pPr>
            <a:r>
              <a:rPr lang="en"/>
              <a:t>Dùng checker app kiểm tra thẻ.</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0" name="Shape 1920"/>
        <p:cNvGrpSpPr/>
        <p:nvPr/>
      </p:nvGrpSpPr>
      <p:grpSpPr>
        <a:xfrm>
          <a:off x="0" y="0"/>
          <a:ext cx="0" cy="0"/>
          <a:chOff x="0" y="0"/>
          <a:chExt cx="0" cy="0"/>
        </a:xfrm>
      </p:grpSpPr>
      <p:sp>
        <p:nvSpPr>
          <p:cNvPr id="1921" name="Shape 19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22" name="Shape 19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4" name="Shape 13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Thè NFC có chức năng thay thế giấy bảo hiểm hiện tại</a:t>
            </a:r>
          </a:p>
          <a:p>
            <a:pPr indent="0" lvl="0" marL="457200" rt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3" name="Shape 1933"/>
        <p:cNvGrpSpPr/>
        <p:nvPr/>
      </p:nvGrpSpPr>
      <p:grpSpPr>
        <a:xfrm>
          <a:off x="0" y="0"/>
          <a:ext cx="0" cy="0"/>
          <a:chOff x="0" y="0"/>
          <a:chExt cx="0" cy="0"/>
        </a:xfrm>
      </p:grpSpPr>
      <p:sp>
        <p:nvSpPr>
          <p:cNvPr id="1934" name="Shape 193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35" name="Shape 19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8" name="Shape 1948"/>
        <p:cNvGrpSpPr/>
        <p:nvPr/>
      </p:nvGrpSpPr>
      <p:grpSpPr>
        <a:xfrm>
          <a:off x="0" y="0"/>
          <a:ext cx="0" cy="0"/>
          <a:chOff x="0" y="0"/>
          <a:chExt cx="0" cy="0"/>
        </a:xfrm>
      </p:grpSpPr>
      <p:sp>
        <p:nvSpPr>
          <p:cNvPr id="1949" name="Shape 194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50" name="Shape 195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là tôi đã demo xong chức năng gia hạn hợp đồng.</a:t>
            </a:r>
          </a:p>
          <a:p>
            <a:pPr indent="-228600" lvl="0" marL="457200" rtl="0">
              <a:spcBef>
                <a:spcPts val="0"/>
              </a:spcBef>
              <a:buClr>
                <a:schemeClr val="dk1"/>
              </a:buClr>
              <a:buChar char="-"/>
            </a:pPr>
            <a:r>
              <a:rPr lang="en">
                <a:solidFill>
                  <a:schemeClr val="dk1"/>
                </a:solidFill>
              </a:rPr>
              <a:t>Trạng thái bây giờ của hợp đồng đã chuyển từ Expired sang Ready</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3" name="Shape 1963"/>
        <p:cNvGrpSpPr/>
        <p:nvPr/>
      </p:nvGrpSpPr>
      <p:grpSpPr>
        <a:xfrm>
          <a:off x="0" y="0"/>
          <a:ext cx="0" cy="0"/>
          <a:chOff x="0" y="0"/>
          <a:chExt cx="0" cy="0"/>
        </a:xfrm>
      </p:grpSpPr>
      <p:sp>
        <p:nvSpPr>
          <p:cNvPr id="1964" name="Shape 196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65" name="Shape 196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a:spcBef>
                <a:spcPts val="0"/>
              </a:spcBef>
              <a:buChar char="-"/>
            </a:pPr>
            <a:r>
              <a:rPr lang="en"/>
              <a:t>Như vậy chúng tôi đã trình bày và demo các nghiệp vụ quan trọng nhất của đồ án mà chúng tôi thực hiện, bên cạnh đó chúng tôi cũng đã xây dựng được một số chức năng khác, tuy nhiên do giới hạn thời gian nên chúng tôi xin được phép không trình bày ngay bây giờ.</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0" name="Shape 1970"/>
        <p:cNvGrpSpPr/>
        <p:nvPr/>
      </p:nvGrpSpPr>
      <p:grpSpPr>
        <a:xfrm>
          <a:off x="0" y="0"/>
          <a:ext cx="0" cy="0"/>
          <a:chOff x="0" y="0"/>
          <a:chExt cx="0" cy="0"/>
        </a:xfrm>
      </p:grpSpPr>
      <p:sp>
        <p:nvSpPr>
          <p:cNvPr id="1971" name="Shape 19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2" name="Shape 197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Tôi xin phân tích các điểm mạnh và điểm yếu trong hệ thống của chúng tôi.</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6" name="Shape 1976"/>
        <p:cNvGrpSpPr/>
        <p:nvPr/>
      </p:nvGrpSpPr>
      <p:grpSpPr>
        <a:xfrm>
          <a:off x="0" y="0"/>
          <a:ext cx="0" cy="0"/>
          <a:chOff x="0" y="0"/>
          <a:chExt cx="0" cy="0"/>
        </a:xfrm>
      </p:grpSpPr>
      <p:sp>
        <p:nvSpPr>
          <p:cNvPr id="1977" name="Shape 197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8" name="Shape 197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Về điểm mạnh, tôi xin nêu 3 điểm mạnh nổi bật nhất của hệ thống của chúng tôi.</a:t>
            </a:r>
          </a:p>
          <a:p>
            <a:pPr indent="-228600" lvl="1" marL="914400">
              <a:spcBef>
                <a:spcPts val="0"/>
              </a:spcBef>
              <a:buChar char="-"/>
            </a:pPr>
            <a:r>
              <a:rPr lang="en"/>
              <a:t>Thứ nhất, hệ thống của chúng tôi </a:t>
            </a:r>
            <a:r>
              <a:rPr b="1" lang="en"/>
              <a:t>áp dụng hệ thống CNTT</a:t>
            </a:r>
            <a:r>
              <a:rPr lang="en"/>
              <a:t> để giảm bớt </a:t>
            </a:r>
            <a:r>
              <a:rPr b="1" lang="en"/>
              <a:t>công sức của con người</a:t>
            </a:r>
            <a:r>
              <a:rPr lang="en"/>
              <a:t> trong việc quản lý các thông tin hợp đồng, cũng như các yêu cầu bồi thường hợp đồng. Đồng thời việc </a:t>
            </a:r>
            <a:r>
              <a:rPr b="1" lang="en"/>
              <a:t>sử dụng công nghệ NFC</a:t>
            </a:r>
            <a:r>
              <a:rPr lang="en"/>
              <a:t> thay cho giấy bảo hiểm cũng đem lại nhiều lợi ích cho cả </a:t>
            </a:r>
            <a:r>
              <a:rPr b="1" lang="en"/>
              <a:t>phía công ty bảo hiểm, khách hàng và cơ quan CSGT.</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3" name="Shape 1983"/>
        <p:cNvGrpSpPr/>
        <p:nvPr/>
      </p:nvGrpSpPr>
      <p:grpSpPr>
        <a:xfrm>
          <a:off x="0" y="0"/>
          <a:ext cx="0" cy="0"/>
          <a:chOff x="0" y="0"/>
          <a:chExt cx="0" cy="0"/>
        </a:xfrm>
      </p:grpSpPr>
      <p:sp>
        <p:nvSpPr>
          <p:cNvPr id="1984" name="Shape 198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85" name="Shape 198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Thứ hai, hệ thống của chúng tôi hỗ trợ </a:t>
            </a:r>
            <a:r>
              <a:rPr b="1" lang="en"/>
              <a:t>cài đặt các thông số nghiệp vụ</a:t>
            </a:r>
            <a:r>
              <a:rPr lang="en"/>
              <a:t> phù hợp với </a:t>
            </a:r>
            <a:r>
              <a:rPr b="1" lang="en"/>
              <a:t>chính sách của công ty</a:t>
            </a:r>
            <a:r>
              <a:rPr lang="en"/>
              <a:t>, điều này giúp hệ thống của chúng tôi có thể được</a:t>
            </a:r>
            <a:r>
              <a:rPr b="1" lang="en"/>
              <a:t> triển khai ở nhiều công ty bảo hiểm đa dạng khác nhau</a:t>
            </a:r>
            <a:r>
              <a:rPr lang="en"/>
              <a:t>.</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1" name="Shape 1991"/>
        <p:cNvGrpSpPr/>
        <p:nvPr/>
      </p:nvGrpSpPr>
      <p:grpSpPr>
        <a:xfrm>
          <a:off x="0" y="0"/>
          <a:ext cx="0" cy="0"/>
          <a:chOff x="0" y="0"/>
          <a:chExt cx="0" cy="0"/>
        </a:xfrm>
      </p:grpSpPr>
      <p:sp>
        <p:nvSpPr>
          <p:cNvPr id="1992" name="Shape 199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3" name="Shape 199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solidFill>
                  <a:schemeClr val="dk1"/>
                </a:solidFill>
              </a:rPr>
              <a:t>Và Thứ ba, hệ thống của chúng tôi </a:t>
            </a:r>
            <a:r>
              <a:rPr b="1" lang="en">
                <a:solidFill>
                  <a:schemeClr val="dk1"/>
                </a:solidFill>
              </a:rPr>
              <a:t>được thiết kế để có thể nâng cấp, mở rộng</a:t>
            </a:r>
            <a:r>
              <a:rPr lang="en">
                <a:solidFill>
                  <a:schemeClr val="dk1"/>
                </a:solidFill>
              </a:rPr>
              <a:t> ra nhiều mô hình triển khai khác nhau, phù hợp với </a:t>
            </a:r>
            <a:r>
              <a:rPr b="1" lang="en">
                <a:solidFill>
                  <a:schemeClr val="dk1"/>
                </a:solidFill>
              </a:rPr>
              <a:t>các công ty có quy mô từ nhỏ đến lớn</a:t>
            </a:r>
            <a:r>
              <a:rPr lang="en">
                <a:solidFill>
                  <a:schemeClr val="dk1"/>
                </a:solidFill>
              </a:rPr>
              <a:t>.</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0" name="Shape 2000"/>
        <p:cNvGrpSpPr/>
        <p:nvPr/>
      </p:nvGrpSpPr>
      <p:grpSpPr>
        <a:xfrm>
          <a:off x="0" y="0"/>
          <a:ext cx="0" cy="0"/>
          <a:chOff x="0" y="0"/>
          <a:chExt cx="0" cy="0"/>
        </a:xfrm>
      </p:grpSpPr>
      <p:sp>
        <p:nvSpPr>
          <p:cNvPr id="2001" name="Shape 200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02" name="Shape 200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Về điểm yếu, tôi cũng xin nêu ra 3 vấn đề còn bất cập trong hệ thống của chúng tôi là:</a:t>
            </a:r>
          </a:p>
          <a:p>
            <a:pPr indent="-228600" lvl="1" marL="914400">
              <a:spcBef>
                <a:spcPts val="0"/>
              </a:spcBef>
              <a:buChar char="-"/>
            </a:pPr>
            <a:r>
              <a:rPr lang="en"/>
              <a:t>Thứ nhất: việc sử dụng thẻ NFC làm </a:t>
            </a:r>
            <a:r>
              <a:rPr b="1" lang="en"/>
              <a:t>hình thức chứng nhận bảo hiểm</a:t>
            </a:r>
            <a:r>
              <a:rPr lang="en"/>
              <a:t> vẫn </a:t>
            </a:r>
            <a:r>
              <a:rPr b="1" lang="en"/>
              <a:t>chưa được coi là hợp pháp</a:t>
            </a:r>
            <a:r>
              <a:rPr lang="en"/>
              <a:t> ở Việt Nam và một số nước khác. Do đó để triển khai được mô hình này vào thực tế thì cần phải trải qua </a:t>
            </a:r>
            <a:r>
              <a:rPr b="1" lang="en"/>
              <a:t>một thời gian đề xuất, kiến nghị với cơ quan pháp luật</a:t>
            </a:r>
            <a:r>
              <a:rPr lang="en"/>
              <a:t> để đảm bảo tính hợp pháp của thẻ NFC.</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7" name="Shape 2007"/>
        <p:cNvGrpSpPr/>
        <p:nvPr/>
      </p:nvGrpSpPr>
      <p:grpSpPr>
        <a:xfrm>
          <a:off x="0" y="0"/>
          <a:ext cx="0" cy="0"/>
          <a:chOff x="0" y="0"/>
          <a:chExt cx="0" cy="0"/>
        </a:xfrm>
      </p:grpSpPr>
      <p:sp>
        <p:nvSpPr>
          <p:cNvPr id="2008" name="Shape 200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09" name="Shape 200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Thứ hai: Thiết bị kiểm tra thẻ </a:t>
            </a:r>
            <a:r>
              <a:rPr b="1" lang="en"/>
              <a:t>cần phải có kết nối mạng để kiểm tra thẻ</a:t>
            </a:r>
            <a:r>
              <a:rPr lang="en"/>
              <a:t>, việc này có thể sẽ gây cản trở nếu kết nối mạng chậm hoặc bị mất kết nối ở những nơi chưa có Internet.</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5" name="Shape 2015"/>
        <p:cNvGrpSpPr/>
        <p:nvPr/>
      </p:nvGrpSpPr>
      <p:grpSpPr>
        <a:xfrm>
          <a:off x="0" y="0"/>
          <a:ext cx="0" cy="0"/>
          <a:chOff x="0" y="0"/>
          <a:chExt cx="0" cy="0"/>
        </a:xfrm>
      </p:grpSpPr>
      <p:sp>
        <p:nvSpPr>
          <p:cNvPr id="2016" name="Shape 20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17" name="Shape 201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solidFill>
                  <a:schemeClr val="dk1"/>
                </a:solidFill>
              </a:rPr>
              <a:t>Thứ ba: Các thông tin về </a:t>
            </a:r>
            <a:r>
              <a:rPr b="1" lang="en">
                <a:solidFill>
                  <a:schemeClr val="dk1"/>
                </a:solidFill>
              </a:rPr>
              <a:t>vi phạm giao thông, các lần gây tai nạn</a:t>
            </a:r>
            <a:r>
              <a:rPr lang="en">
                <a:solidFill>
                  <a:schemeClr val="dk1"/>
                </a:solidFill>
              </a:rPr>
              <a:t> trong hệ thống của chúng tôi hiện tại chỉ là </a:t>
            </a:r>
            <a:r>
              <a:rPr b="1" lang="en">
                <a:solidFill>
                  <a:schemeClr val="dk1"/>
                </a:solidFill>
              </a:rPr>
              <a:t>lưu trữ đơn thuần</a:t>
            </a:r>
            <a:r>
              <a:rPr lang="en">
                <a:solidFill>
                  <a:schemeClr val="dk1"/>
                </a:solidFill>
              </a:rPr>
              <a:t>, chưa áp dụng để có thể </a:t>
            </a:r>
            <a:r>
              <a:rPr b="1" lang="en">
                <a:solidFill>
                  <a:schemeClr val="dk1"/>
                </a:solidFill>
              </a:rPr>
              <a:t>tính toán mức phí bồi thường</a:t>
            </a:r>
            <a:r>
              <a:rPr lang="en">
                <a:solidFill>
                  <a:schemeClr val="dk1"/>
                </a:solidFill>
              </a:rPr>
              <a:t> như hệ thống thực tế </a:t>
            </a:r>
            <a:r>
              <a:rPr b="1" lang="en">
                <a:solidFill>
                  <a:schemeClr val="dk1"/>
                </a:solidFill>
              </a:rPr>
              <a:t>ở một số nước</a:t>
            </a:r>
            <a:r>
              <a:rPr lang="en">
                <a:solidFill>
                  <a:schemeClr val="dk1"/>
                </a:solidFill>
              </a:rP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6" name="Shape 15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lr>
                <a:schemeClr val="dk1"/>
              </a:buClr>
              <a:buChar char="-"/>
            </a:pPr>
            <a:r>
              <a:rPr lang="en">
                <a:solidFill>
                  <a:schemeClr val="dk1"/>
                </a:solidFill>
              </a:rPr>
              <a:t>1 </a:t>
            </a:r>
            <a:r>
              <a:rPr b="1" lang="en">
                <a:solidFill>
                  <a:schemeClr val="dk1"/>
                </a:solidFill>
              </a:rPr>
              <a:t>ứng dụng giả lập thiết bị in thẻ</a:t>
            </a:r>
            <a:r>
              <a:rPr lang="en">
                <a:solidFill>
                  <a:schemeClr val="dk1"/>
                </a:solidFill>
              </a:rPr>
              <a:t> chạy trên «smart phone» dành cho nhân viên dùng để in mã thẻ ứng với hợp đồng</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4" name="Shape 2024"/>
        <p:cNvGrpSpPr/>
        <p:nvPr/>
      </p:nvGrpSpPr>
      <p:grpSpPr>
        <a:xfrm>
          <a:off x="0" y="0"/>
          <a:ext cx="0" cy="0"/>
          <a:chOff x="0" y="0"/>
          <a:chExt cx="0" cy="0"/>
        </a:xfrm>
      </p:grpSpPr>
      <p:sp>
        <p:nvSpPr>
          <p:cNvPr id="2025" name="Shape 202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26" name="Shape 202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tôi xin trình bày về các phương án phát triển trong tương lai</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0" name="Shape 2030"/>
        <p:cNvGrpSpPr/>
        <p:nvPr/>
      </p:nvGrpSpPr>
      <p:grpSpPr>
        <a:xfrm>
          <a:off x="0" y="0"/>
          <a:ext cx="0" cy="0"/>
          <a:chOff x="0" y="0"/>
          <a:chExt cx="0" cy="0"/>
        </a:xfrm>
      </p:grpSpPr>
      <p:sp>
        <p:nvSpPr>
          <p:cNvPr id="2031" name="Shape 203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32" name="Shape 203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Đây là mô hình triển khai hiện tại của hệ thống chúng tôi: mô hình </a:t>
            </a:r>
            <a:r>
              <a:rPr b="1" lang="en"/>
              <a:t>một công ty đơn dịch vụ</a:t>
            </a:r>
            <a:r>
              <a:rPr lang="en"/>
              <a:t>.</a:t>
            </a:r>
          </a:p>
          <a:p>
            <a:pPr indent="-228600" lvl="0" marL="457200">
              <a:spcBef>
                <a:spcPts val="0"/>
              </a:spcBef>
              <a:buChar char="-"/>
            </a:pPr>
            <a:r>
              <a:rPr lang="en"/>
              <a:t>Hệ thống MIC sẽ được triển khai vào từng công ty riêng biệt, và công ty này chỉ cung cấp một loại dịch vụ là bảo hiểm xe máy.</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7" name="Shape 2047"/>
        <p:cNvGrpSpPr/>
        <p:nvPr/>
      </p:nvGrpSpPr>
      <p:grpSpPr>
        <a:xfrm>
          <a:off x="0" y="0"/>
          <a:ext cx="0" cy="0"/>
          <a:chOff x="0" y="0"/>
          <a:chExt cx="0" cy="0"/>
        </a:xfrm>
      </p:grpSpPr>
      <p:sp>
        <p:nvSpPr>
          <p:cNvPr id="2048" name="Shape 20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49" name="Shape 20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Để thuận tiện cho việc mở rộng, chúng tôi đã thiết kế hệ thống thành nhiều thành phần riêng biệt để dễ dàng sửa đổi, nâng cấp.</a:t>
            </a:r>
          </a:p>
          <a:p>
            <a:pPr indent="-228600" lvl="0" marL="457200">
              <a:spcBef>
                <a:spcPts val="0"/>
              </a:spcBef>
              <a:buChar char="-"/>
            </a:pPr>
            <a:r>
              <a:rPr lang="en"/>
              <a:t>Như hiện tại, chúng tôi có </a:t>
            </a:r>
            <a:r>
              <a:rPr b="1" lang="en"/>
              <a:t>thành phần dùng chung (là Common Component)</a:t>
            </a:r>
            <a:r>
              <a:rPr lang="en"/>
              <a:t> bao gồm khách hàng, thẻ, nhân viên... và </a:t>
            </a:r>
            <a:r>
              <a:rPr b="1" lang="en"/>
              <a:t>thành phần bảo hiểm xe máy (Motor Contract Component)</a:t>
            </a:r>
            <a:r>
              <a:rPr lang="en"/>
              <a:t> bao gồm hợp đồng bảo hiểm xe máy và các thông tin liên quan như loại hợp đồng, thông tin vi phạm, tai nạn và bồi thường.</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4" name="Shape 2054"/>
        <p:cNvGrpSpPr/>
        <p:nvPr/>
      </p:nvGrpSpPr>
      <p:grpSpPr>
        <a:xfrm>
          <a:off x="0" y="0"/>
          <a:ext cx="0" cy="0"/>
          <a:chOff x="0" y="0"/>
          <a:chExt cx="0" cy="0"/>
        </a:xfrm>
      </p:grpSpPr>
      <p:sp>
        <p:nvSpPr>
          <p:cNvPr id="2055" name="Shape 20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56" name="Shape 205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Với thiết kế như vậy, chúng tôi có thể dễ dàng nâng cấp lên thành mô hình </a:t>
            </a:r>
            <a:r>
              <a:rPr b="1" lang="en"/>
              <a:t>một công ty đa dịch vụ</a:t>
            </a:r>
            <a:r>
              <a:rPr lang="en"/>
              <a:t>.</a:t>
            </a:r>
          </a:p>
          <a:p>
            <a:pPr indent="-228600" lvl="0" marL="457200">
              <a:spcBef>
                <a:spcPts val="0"/>
              </a:spcBef>
              <a:buChar char="-"/>
            </a:pPr>
            <a:r>
              <a:rPr lang="en"/>
              <a:t>Tức là thay vì mỗi công ty chỉ cung cấp một loại dịch vụ nhất định thì bây giờ công ty đó có thể có </a:t>
            </a:r>
            <a:r>
              <a:rPr b="1" lang="en"/>
              <a:t>nhiều loại dịch vụ khác nhau</a:t>
            </a:r>
            <a:r>
              <a:rPr lang="en"/>
              <a:t> như bảo hiểm xe máy, bảo hiểm sức khỏe hoặc bảo hiểm tài sản và </a:t>
            </a:r>
            <a:r>
              <a:rPr b="1" lang="en"/>
              <a:t>chỉ cần sử dụng một thẻ bảo hiểm duy nhất.</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1" name="Shape 2081"/>
        <p:cNvGrpSpPr/>
        <p:nvPr/>
      </p:nvGrpSpPr>
      <p:grpSpPr>
        <a:xfrm>
          <a:off x="0" y="0"/>
          <a:ext cx="0" cy="0"/>
          <a:chOff x="0" y="0"/>
          <a:chExt cx="0" cy="0"/>
        </a:xfrm>
      </p:grpSpPr>
      <p:sp>
        <p:nvSpPr>
          <p:cNvPr id="2082" name="Shape 208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83" name="Shape 208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Và đây là thiết kế cho mô hình một công ty đa dịch vụ.</a:t>
            </a:r>
          </a:p>
          <a:p>
            <a:pPr indent="-228600" lvl="0" marL="457200" rtl="0">
              <a:spcBef>
                <a:spcPts val="0"/>
              </a:spcBef>
              <a:buChar char="-"/>
            </a:pPr>
            <a:r>
              <a:rPr lang="en"/>
              <a:t>Như hội đồng có thể nhìn thấy, ở đây hệ thống chỉ cần bổ sung thêm một thành phần gọi là </a:t>
            </a:r>
            <a:r>
              <a:rPr b="1" lang="en"/>
              <a:t>thành phần bảo hiểm sức khỏe</a:t>
            </a:r>
            <a:r>
              <a:rPr lang="en"/>
              <a:t> gồm các thông tin đặc thù cho bảo hiểm sức khỏe. Thành phần này sẽ giữ một liên kết đến </a:t>
            </a:r>
            <a:r>
              <a:rPr b="1" lang="en"/>
              <a:t>thành phần dùng chung (tức là Common Component)</a:t>
            </a:r>
            <a:r>
              <a:rPr lang="en"/>
              <a:t>.</a:t>
            </a:r>
          </a:p>
          <a:p>
            <a:pPr indent="-228600" lvl="0" marL="457200">
              <a:spcBef>
                <a:spcPts val="0"/>
              </a:spcBef>
              <a:buChar char="-"/>
            </a:pPr>
            <a:r>
              <a:rPr lang="en"/>
              <a:t>Như vậy, việc mở rộng hệ thống </a:t>
            </a:r>
            <a:r>
              <a:rPr b="1" lang="en"/>
              <a:t>không yêu cầu sửa đổi đối với hệ thống hiện tại</a:t>
            </a:r>
            <a:r>
              <a:rPr lang="en"/>
              <a:t>.</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8" name="Shape 2088"/>
        <p:cNvGrpSpPr/>
        <p:nvPr/>
      </p:nvGrpSpPr>
      <p:grpSpPr>
        <a:xfrm>
          <a:off x="0" y="0"/>
          <a:ext cx="0" cy="0"/>
          <a:chOff x="0" y="0"/>
          <a:chExt cx="0" cy="0"/>
        </a:xfrm>
      </p:grpSpPr>
      <p:sp>
        <p:nvSpPr>
          <p:cNvPr id="2089" name="Shape 208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0" name="Shape 209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Ngoài ra, chúng tôi còn đưa ra một mô hình rộng hơn, là mô hình </a:t>
            </a:r>
            <a:r>
              <a:rPr b="1" lang="en"/>
              <a:t>Nhiều công ty đa dịch vụ</a:t>
            </a:r>
            <a:r>
              <a:rPr lang="en"/>
              <a:t>.</a:t>
            </a:r>
          </a:p>
          <a:p>
            <a:pPr indent="-228600" lvl="0" marL="457200" rtl="0">
              <a:spcBef>
                <a:spcPts val="0"/>
              </a:spcBef>
              <a:buChar char="-"/>
            </a:pPr>
            <a:r>
              <a:rPr lang="en"/>
              <a:t>Ở mô hình này, chúng tôi hướng đến </a:t>
            </a:r>
            <a:r>
              <a:rPr b="1" lang="en"/>
              <a:t>tất cả các công ty bảo hiểm trên Việt Nam đều sử dụng chung hệ thống dữ liệu</a:t>
            </a:r>
            <a:r>
              <a:rPr lang="en"/>
              <a:t> để có thể </a:t>
            </a:r>
            <a:r>
              <a:rPr b="1" lang="en"/>
              <a:t>khai thác được tối đa các lợi ích mang lại từ thẻ bảo hiểm NFC</a:t>
            </a:r>
            <a:r>
              <a:rPr lang="en"/>
              <a:t>.</a:t>
            </a:r>
          </a:p>
          <a:p>
            <a:pPr indent="-228600" lvl="0" marL="457200">
              <a:spcBef>
                <a:spcPts val="0"/>
              </a:spcBef>
              <a:buChar char="-"/>
            </a:pPr>
            <a:r>
              <a:rPr lang="en"/>
              <a:t>Như hội đồng có thể nhìn thấy, ở mô hình này ngoài </a:t>
            </a:r>
            <a:r>
              <a:rPr b="1" lang="en"/>
              <a:t>hệ thống MIC chính được triển khai ở máy chủ trung tâm</a:t>
            </a:r>
            <a:r>
              <a:rPr lang="en"/>
              <a:t>, ở mỗi công ty, chúng tôi còn triển khai một </a:t>
            </a:r>
            <a:r>
              <a:rPr b="1" lang="en"/>
              <a:t>mô đun nhỏ để đảm bảo vận hành đồng bộ và chính xác</a:t>
            </a:r>
            <a:r>
              <a:rPr lang="en"/>
              <a:t> giữa các công ty với nhau.</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5" name="Shape 2095"/>
        <p:cNvGrpSpPr/>
        <p:nvPr/>
      </p:nvGrpSpPr>
      <p:grpSpPr>
        <a:xfrm>
          <a:off x="0" y="0"/>
          <a:ext cx="0" cy="0"/>
          <a:chOff x="0" y="0"/>
          <a:chExt cx="0" cy="0"/>
        </a:xfrm>
      </p:grpSpPr>
      <p:sp>
        <p:nvSpPr>
          <p:cNvPr id="2096" name="Shape 20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7" name="Shape 209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Đây là thiết kế mà chúng tôi </a:t>
            </a:r>
            <a:r>
              <a:rPr b="1" lang="en"/>
              <a:t>đề xuất</a:t>
            </a:r>
            <a:r>
              <a:rPr lang="en"/>
              <a:t> dành cho mô hình Nhiều công ty đa dịch vụ.</a:t>
            </a:r>
          </a:p>
          <a:p>
            <a:pPr indent="-228600" lvl="0" marL="457200" rtl="0">
              <a:spcBef>
                <a:spcPts val="0"/>
              </a:spcBef>
              <a:buChar char="-"/>
            </a:pPr>
            <a:r>
              <a:rPr lang="en"/>
              <a:t>Tại máy chủ trung tâm, chúng tôi cài đặt </a:t>
            </a:r>
            <a:r>
              <a:rPr b="1" lang="en"/>
              <a:t>thành phần dùng chung</a:t>
            </a:r>
            <a:r>
              <a:rPr lang="en"/>
              <a:t> để quản lý các thông tin chung của nhiều công ty.</a:t>
            </a:r>
          </a:p>
          <a:p>
            <a:pPr indent="-228600" lvl="0" marL="457200" rtl="0">
              <a:spcBef>
                <a:spcPts val="0"/>
              </a:spcBef>
              <a:buChar char="-"/>
            </a:pPr>
            <a:r>
              <a:rPr lang="en"/>
              <a:t>Sau đó, tại mỗi công ty chúng tôi sẽ </a:t>
            </a:r>
            <a:r>
              <a:rPr b="1" lang="en"/>
              <a:t>cài đặt lên module</a:t>
            </a:r>
            <a:r>
              <a:rPr lang="en"/>
              <a:t> các thành phần liên quan đến </a:t>
            </a:r>
            <a:r>
              <a:rPr b="1" lang="en"/>
              <a:t>nghiệp vụ riêng biệt của từng công ty</a:t>
            </a:r>
            <a:r>
              <a:rPr lang="en"/>
              <a:t>.</a:t>
            </a:r>
          </a:p>
          <a:p>
            <a:pPr indent="-228600" lvl="0" marL="457200">
              <a:spcBef>
                <a:spcPts val="0"/>
              </a:spcBef>
              <a:buChar char="-"/>
            </a:pPr>
            <a:r>
              <a:rPr lang="en"/>
              <a:t>Ở mô hình này chúng tôi chỉ đưa ra </a:t>
            </a:r>
            <a:r>
              <a:rPr b="1" lang="en"/>
              <a:t>góc nhìn tổng quát</a:t>
            </a:r>
            <a:r>
              <a:rPr lang="en"/>
              <a:t> về thiết kế của hệ thống, để triển khai thật sự thì cần phải </a:t>
            </a:r>
            <a:r>
              <a:rPr b="1" lang="en"/>
              <a:t>giải quyết rất nhiều bài toán phát sinh</a:t>
            </a:r>
            <a:r>
              <a:rPr lang="en"/>
              <a:t>.</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8" name="Shape 2108"/>
        <p:cNvGrpSpPr/>
        <p:nvPr/>
      </p:nvGrpSpPr>
      <p:grpSpPr>
        <a:xfrm>
          <a:off x="0" y="0"/>
          <a:ext cx="0" cy="0"/>
          <a:chOff x="0" y="0"/>
          <a:chExt cx="0" cy="0"/>
        </a:xfrm>
      </p:grpSpPr>
      <p:sp>
        <p:nvSpPr>
          <p:cNvPr id="2109" name="Shape 21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10" name="Shape 21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Như vậy là chúng tôi đã trình bày xong nội dung đề tài, cảm ơn quý hội đồng, quý thầy cô và các bạn đã theo dõi. Sau đây là phần hỏi đáp và góp ý từ phía hội đồng.</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5" name="Shape 2115"/>
        <p:cNvGrpSpPr/>
        <p:nvPr/>
      </p:nvGrpSpPr>
      <p:grpSpPr>
        <a:xfrm>
          <a:off x="0" y="0"/>
          <a:ext cx="0" cy="0"/>
          <a:chOff x="0" y="0"/>
          <a:chExt cx="0" cy="0"/>
        </a:xfrm>
      </p:grpSpPr>
      <p:sp>
        <p:nvSpPr>
          <p:cNvPr id="2116" name="Shape 21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17" name="Shape 21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3" name="Shape 18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1 </a:t>
            </a:r>
            <a:r>
              <a:rPr b="1" lang="en"/>
              <a:t>ứng dụng giả lập thiết bị đọc thẻ</a:t>
            </a:r>
            <a:r>
              <a:rPr lang="en"/>
              <a:t> chạy trên «smart phone» dành cho CSGT để kiểm tra thông tin bảo hiểm cũng như có thể thêm thông tin vi phạm của khách hàng.</a:t>
            </a:r>
          </a:p>
          <a:p>
            <a:pPr indent="0" lvl="0" marL="45720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5" name="Shape 21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Chúng tôi đã giãi quyết bài toán đầu tiên như sau (khách hàng thường hay quên ngày hết hạn của bảo hiểm)</a:t>
            </a:r>
          </a:p>
          <a:p>
            <a:pPr indent="-228600" lvl="0" marL="457200" rtl="0">
              <a:lnSpc>
                <a:spcPct val="115000"/>
              </a:lnSpc>
              <a:spcBef>
                <a:spcPts val="0"/>
              </a:spcBef>
              <a:buChar char="-"/>
            </a:pPr>
            <a:r>
              <a:rPr lang="en"/>
              <a:t>Hệ thống sẽ gởi những thông báo cho khách hàng qua email hay trực tiếp trên website khi hợp đồng đã gần hết hạn hay đã hết hạn! </a:t>
            </a:r>
          </a:p>
          <a:p>
            <a:pPr>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0" name="Shape 2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Bên cạnh đó hệ thống cung cấp cơ chế gia hạn</a:t>
            </a:r>
            <a:r>
              <a:rPr lang="en">
                <a:solidFill>
                  <a:schemeClr val="dk1"/>
                </a:solidFill>
              </a:rPr>
              <a:t> hợp đồng và đưa ra hai cơ chế thanh toán cho KH khi hợp đồng cũ hết hạn</a:t>
            </a:r>
          </a:p>
          <a:p>
            <a:pPr indent="-228600" lvl="0" marL="457200" rtl="0">
              <a:lnSpc>
                <a:spcPct val="115000"/>
              </a:lnSpc>
              <a:spcBef>
                <a:spcPts val="0"/>
              </a:spcBef>
              <a:buChar char="-"/>
            </a:pPr>
            <a:r>
              <a:rPr lang="en"/>
              <a:t>KH có thể thanh toán trực tiếp tại công ty hay</a:t>
            </a:r>
          </a:p>
          <a:p>
            <a:pPr indent="-228600" lvl="0" marL="457200" rtl="0">
              <a:lnSpc>
                <a:spcPct val="115000"/>
              </a:lnSpc>
              <a:spcBef>
                <a:spcPts val="0"/>
              </a:spcBef>
              <a:buChar char="-"/>
            </a:pPr>
            <a:r>
              <a:rPr lang="en"/>
              <a:t>KH có thể thanh toán trực tuyến qua PayPal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Đồng thời hệ thống sẽ cung cấp cơ chế quản lý các yêu cầu bồi thường từ khách hàng : </a:t>
            </a:r>
          </a:p>
          <a:p>
            <a:pPr indent="-228600" lvl="0" marL="457200" rtl="0">
              <a:lnSpc>
                <a:spcPct val="115000"/>
              </a:lnSpc>
              <a:spcBef>
                <a:spcPts val="0"/>
              </a:spcBef>
              <a:buChar char="-"/>
            </a:pPr>
            <a:r>
              <a:rPr lang="en"/>
              <a:t> như là gởi thông báo nhắc nhở cho NV công ty khi có yêu cầu bồi thường mới.</a:t>
            </a:r>
          </a:p>
          <a:p>
            <a:pPr lvl="0" rtl="0">
              <a:lnSpc>
                <a:spcPct val="115000"/>
              </a:lnSpc>
              <a:spcBef>
                <a:spcPts val="0"/>
              </a:spcBef>
              <a:buNone/>
            </a:pPr>
            <a:r>
              <a:rPr lang="en"/>
              <a:t>=&gt;  Việc này giúp tăng tính tương tác giữa KH và công ty bảo hiểm.</a:t>
            </a:r>
          </a:p>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Chúng tôi sử dụng thẻ NFC thay thế việc sữ dụng giấy bảo hiểm nhằm tránh việc giả mạo thông tin bên cạnh đó cũng hạn chế việc hư hại khi sữ dụng giấy bảo hiểm. Đồng thời cũng giúp CSGT kiểm tra thông tin thẻ dễ dàng và khách quan hơn.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8" name="Shape 2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Như vậy tôi đã trình bày xong những vấn đề của việc sử dụng bảo hiểm hiện tại và đưa ra giải pháp xử lí!</a:t>
            </a:r>
          </a:p>
          <a:p>
            <a:pPr lvl="0" rtl="0">
              <a:lnSpc>
                <a:spcPct val="115000"/>
              </a:lnSpc>
              <a:spcBef>
                <a:spcPts val="0"/>
              </a:spcBef>
              <a:buClr>
                <a:schemeClr val="dk1"/>
              </a:buClr>
              <a:buSzPct val="100000"/>
              <a:buFont typeface="Arial"/>
              <a:buNone/>
            </a:pPr>
            <a:r>
              <a:rPr lang="en"/>
              <a:t>Để tiếp tục tôi xin trình bày về việc quản lý Hợp đồng trong hệ thống! </a:t>
            </a:r>
          </a:p>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Dựa trên nền tảng của luật pháp Việt Nam hiện tại, chúng tôi quản lý thông tin hợp đồng trên thực thể Contract với các thông tin giống như trong văn bản luật quy định.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 name="Shape 47"/>
        <p:cNvGrpSpPr/>
        <p:nvPr/>
      </p:nvGrpSpPr>
      <p:grpSpPr>
        <a:xfrm>
          <a:off x="0" y="0"/>
          <a:ext cx="0" cy="0"/>
          <a:chOff x="0" y="0"/>
          <a:chExt cx="0" cy="0"/>
        </a:xfrm>
      </p:grpSpPr>
      <p:sp>
        <p:nvSpPr>
          <p:cNvPr id="48" name="Shape 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 name="Shape 49"/>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Nhóm chúng tôi xin trình bày các nội dung sau:</a:t>
            </a:r>
          </a:p>
          <a:p>
            <a:pPr indent="-228600" lvl="0" marL="457200" rtl="0">
              <a:spcBef>
                <a:spcPts val="0"/>
              </a:spcBef>
              <a:buChar char="-"/>
            </a:pPr>
            <a:r>
              <a:rPr lang="en"/>
              <a:t>Thứ nhất là vấn đề hiện tại của bảo hiểm xe máy</a:t>
            </a:r>
          </a:p>
          <a:p>
            <a:pPr indent="-228600" lvl="0" marL="457200" rtl="0">
              <a:spcBef>
                <a:spcPts val="0"/>
              </a:spcBef>
              <a:buChar char="-"/>
            </a:pPr>
            <a:r>
              <a:rPr lang="en"/>
              <a:t>Thứ hai là giải pháp nhóm chúng tôi đưa ra</a:t>
            </a:r>
          </a:p>
          <a:p>
            <a:pPr indent="-228600" lvl="0" marL="457200" rtl="0">
              <a:spcBef>
                <a:spcPts val="0"/>
              </a:spcBef>
              <a:buChar char="-"/>
            </a:pPr>
            <a:r>
              <a:rPr lang="en"/>
              <a:t>Tiếp đến là phần giải thích các chức năng và demo</a:t>
            </a:r>
          </a:p>
          <a:p>
            <a:pPr indent="-228600" lvl="0" marL="457200" rtl="0">
              <a:spcBef>
                <a:spcPts val="0"/>
              </a:spcBef>
              <a:buChar char="-"/>
            </a:pPr>
            <a:r>
              <a:rPr lang="en"/>
              <a:t>Và cuối cùng là kế hoạch phát triển trong tương lai.</a:t>
            </a:r>
          </a:p>
          <a:p>
            <a:pPr lvl="0" rtl="0">
              <a:spcBef>
                <a:spcPts val="0"/>
              </a:spcBef>
              <a:buNone/>
            </a:pPr>
            <a:r>
              <a:rPr lang="en"/>
              <a:t>Sau đây anh Nguyễn Hữu Phúc sẽ trình bày về các vấn đề hiện tại của bảo hiểm xe máy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Hợp đồng quản lý những thông tin gồm:  </a:t>
            </a:r>
          </a:p>
          <a:p>
            <a:pPr indent="-228600" lvl="1" marL="914400" rtl="0">
              <a:lnSpc>
                <a:spcPct val="115000"/>
              </a:lnSpc>
              <a:spcBef>
                <a:spcPts val="0"/>
              </a:spcBef>
              <a:buChar char="-"/>
            </a:pPr>
            <a:r>
              <a:rPr lang="en">
                <a:solidFill>
                  <a:schemeClr val="dk1"/>
                </a:solidFill>
              </a:rPr>
              <a:t>thông tin xe, </a:t>
            </a:r>
          </a:p>
          <a:p>
            <a:pPr indent="-228600" lvl="1" marL="914400" rtl="0">
              <a:lnSpc>
                <a:spcPct val="115000"/>
              </a:lnSpc>
              <a:spcBef>
                <a:spcPts val="0"/>
              </a:spcBef>
              <a:buChar char="-"/>
            </a:pPr>
            <a:r>
              <a:rPr lang="en">
                <a:solidFill>
                  <a:schemeClr val="dk1"/>
                </a:solidFill>
              </a:rPr>
              <a:t>thông tin khách hàng</a:t>
            </a:r>
          </a:p>
          <a:p>
            <a:pPr indent="-228600" lvl="1" marL="914400" rtl="0">
              <a:lnSpc>
                <a:spcPct val="115000"/>
              </a:lnSpc>
              <a:spcBef>
                <a:spcPts val="0"/>
              </a:spcBef>
              <a:buChar char="-"/>
            </a:pPr>
            <a:r>
              <a:rPr lang="en">
                <a:solidFill>
                  <a:schemeClr val="dk1"/>
                </a:solidFill>
              </a:rPr>
              <a:t>các lần vi phạm luật GT</a:t>
            </a:r>
          </a:p>
          <a:p>
            <a:pPr indent="-228600" lvl="1" marL="914400" rtl="0">
              <a:lnSpc>
                <a:spcPct val="115000"/>
              </a:lnSpc>
              <a:spcBef>
                <a:spcPts val="0"/>
              </a:spcBef>
              <a:buChar char="-"/>
            </a:pPr>
            <a:r>
              <a:rPr lang="en">
                <a:solidFill>
                  <a:schemeClr val="dk1"/>
                </a:solidFill>
              </a:rPr>
              <a:t>các lần gây ra tai nạn</a:t>
            </a:r>
          </a:p>
          <a:p>
            <a:pPr indent="-228600" lvl="1" marL="914400" rtl="0">
              <a:lnSpc>
                <a:spcPct val="115000"/>
              </a:lnSpc>
              <a:spcBef>
                <a:spcPts val="0"/>
              </a:spcBef>
              <a:buChar char="-"/>
            </a:pPr>
            <a:r>
              <a:rPr lang="en">
                <a:solidFill>
                  <a:schemeClr val="dk1"/>
                </a:solidFill>
              </a:rPr>
              <a:t>và các lần bồi thường cho hợp đồng.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1" name="Shape 3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rPr>
              <a:t>Sau khi xem xét, chúng tôi nhận thấy hợp đồng có thể trải qua những trạng thái khác nhau. Do vậy chúng tôi quản lý HĐ với 6 trạng thái sau:</a:t>
            </a:r>
          </a:p>
          <a:p>
            <a:pPr indent="0" lvl="0" marL="457200" rtl="0">
              <a:lnSpc>
                <a:spcPct val="115000"/>
              </a:lnSpc>
              <a:spcBef>
                <a:spcPts val="0"/>
              </a:spcBef>
              <a:buNone/>
            </a:pPr>
            <a:r>
              <a:rPr lang="en" sz="1400">
                <a:solidFill>
                  <a:schemeClr val="dk1"/>
                </a:solidFill>
              </a:rPr>
              <a:t>- </a:t>
            </a:r>
            <a:r>
              <a:rPr lang="en">
                <a:solidFill>
                  <a:schemeClr val="dk1"/>
                </a:solidFill>
              </a:rPr>
              <a:t>Pending: … tức là Chưa kích hoạt, hợp đồng chưa thanh toán hoặc chưa tới ngày có hiệu lực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60" name="Shape 36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None/>
            </a:pPr>
            <a:r>
              <a:rPr lang="en" sz="1400">
                <a:solidFill>
                  <a:schemeClr val="dk1"/>
                </a:solidFill>
              </a:rPr>
              <a:t>- </a:t>
            </a:r>
            <a:r>
              <a:rPr lang="en">
                <a:solidFill>
                  <a:schemeClr val="dk1"/>
                </a:solidFill>
              </a:rPr>
              <a:t>No card: … tức là Chưa có thẻ: hợp đồng đã thanh toán nhưng chưa được nhân viên cấp thẻ</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72" name="Shape 37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Ready: … tức là Sẵn sàng, hợp đổng đã thanh toán và được cấp thẻ, trong thời gian có hiệu lực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87" name="Shape 38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Expired: …hợp đồng đã hết hạn và không còn hiệu lực.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04" name="Shape 40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Request cancel: …hợp đồng đang có yêu cầu hủy từ khách hàng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25" name="Shape 42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0" lvl="0" marL="457200" rtl="0">
              <a:lnSpc>
                <a:spcPct val="115000"/>
              </a:lnSpc>
              <a:spcBef>
                <a:spcPts val="0"/>
              </a:spcBef>
              <a:buClr>
                <a:schemeClr val="dk1"/>
              </a:buClr>
              <a:buSzPct val="78571"/>
              <a:buFont typeface="Arial"/>
              <a:buNone/>
            </a:pPr>
            <a:r>
              <a:rPr lang="en" sz="1400">
                <a:solidFill>
                  <a:schemeClr val="dk1"/>
                </a:solidFill>
              </a:rPr>
              <a:t>- </a:t>
            </a:r>
            <a:r>
              <a:rPr lang="en">
                <a:solidFill>
                  <a:schemeClr val="dk1"/>
                </a:solidFill>
              </a:rPr>
              <a:t>Cancelled: ...hợp đồng đã bị hủy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49" name="Shape 4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Để quản lý các trạng thái của hợp đồng, chúng tôi thêm vào thực thể Contract một thuộc tính là Status</a:t>
            </a:r>
          </a:p>
          <a:p>
            <a:pPr indent="-228600" lvl="0" marL="457200" rtl="0">
              <a:lnSpc>
                <a:spcPct val="115000"/>
              </a:lnSpc>
              <a:spcBef>
                <a:spcPts val="0"/>
              </a:spcBef>
              <a:buChar char="-"/>
            </a:pPr>
            <a:r>
              <a:rPr lang="en">
                <a:solidFill>
                  <a:schemeClr val="dk1"/>
                </a:solidFill>
              </a:rPr>
              <a:t>Thuộc tính Status sẽ thể hiện sự thay đổi qua nhiều trạng thái khác nhau của hợp đồng.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 name="Shape 456"/>
        <p:cNvGrpSpPr/>
        <p:nvPr/>
      </p:nvGrpSpPr>
      <p:grpSpPr>
        <a:xfrm>
          <a:off x="0" y="0"/>
          <a:ext cx="0" cy="0"/>
          <a:chOff x="0" y="0"/>
          <a:chExt cx="0" cy="0"/>
        </a:xfrm>
      </p:grpSpPr>
      <p:sp>
        <p:nvSpPr>
          <p:cNvPr id="457" name="Shape 45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58" name="Shape 45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sz="1200">
                <a:solidFill>
                  <a:schemeClr val="dk1"/>
                </a:solidFill>
                <a:latin typeface="Calibri"/>
                <a:ea typeface="Calibri"/>
                <a:cs typeface="Calibri"/>
                <a:sym typeface="Calibri"/>
              </a:rPr>
              <a:t>Để thể hiện một cách rõ ràng quá trình thay đổi trạng thái của hợp đồng, tôi xin trình bày bảng sơ đồ trạng thái của hợp đồng</a:t>
            </a:r>
          </a:p>
          <a:p>
            <a:pPr indent="-228600" lvl="0" marL="457200" rtl="0">
              <a:spcBef>
                <a:spcPts val="0"/>
              </a:spcBef>
              <a:buClr>
                <a:schemeClr val="dk1"/>
              </a:buClr>
              <a:buChar char="-"/>
            </a:pPr>
            <a:r>
              <a:rPr lang="en">
                <a:solidFill>
                  <a:schemeClr val="dk1"/>
                </a:solidFill>
              </a:rPr>
              <a:t>giải thích...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78" name="Shape 47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Khi mới được đăng kí trạng thái của hợp đồng lúc này là chưa kích hoạt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 name="Shape 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Qua việc khảo sát và nghiên cứu nhóm chúng tôi xin đưa ra những vấn đề còn hạn chế trong việc sử dụng dịch vụ bảo hiểm hiện tại</a:t>
            </a:r>
          </a:p>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97" name="Shape 49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đó khách hàng thanh toán phí cho hợp đồng trạng thái hợp đồng sẽ chuyển thành “chưa có thẻ”</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15" name="Shape 51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Nhân viên tiến hành in thẻ cho hợp đồng, trạng thái hợp đồng chuyển thành “sẵn sàng”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32" name="Shape 53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một thời gian hoạt động hợp đồng quá ngày hết hiệu lực sẽ chuyển sang trạng thái “hết hạn” </a:t>
            </a:r>
          </a:p>
          <a:p>
            <a:pPr lvl="0" rtl="0">
              <a:spcBef>
                <a:spcPts val="0"/>
              </a:spcBef>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48" name="Shape 54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Tại thời điểm này khách hàng sẽ gia hạn cho hợp đồng</a:t>
            </a:r>
          </a:p>
          <a:p>
            <a:pPr indent="-228600" lvl="0" marL="457200" rtl="0">
              <a:spcBef>
                <a:spcPts val="0"/>
              </a:spcBef>
              <a:buClr>
                <a:schemeClr val="dk1"/>
              </a:buClr>
              <a:buChar char="-"/>
            </a:pPr>
            <a:r>
              <a:rPr lang="en">
                <a:solidFill>
                  <a:schemeClr val="dk1"/>
                </a:solidFill>
              </a:rPr>
              <a:t>Trạng thái của hợp đồng chuyển thành “sẵn sàng”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1" name="Shape 561"/>
        <p:cNvGrpSpPr/>
        <p:nvPr/>
      </p:nvGrpSpPr>
      <p:grpSpPr>
        <a:xfrm>
          <a:off x="0" y="0"/>
          <a:ext cx="0" cy="0"/>
          <a:chOff x="0" y="0"/>
          <a:chExt cx="0" cy="0"/>
        </a:xfrm>
      </p:grpSpPr>
      <p:sp>
        <p:nvSpPr>
          <p:cNvPr id="562" name="Shape 56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63" name="Shape 56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Trong quá trình hoạt động,  hợp đồng ở những trạng thái “chưa có thẻ” hay “sẵn sàng” có yêu cầu hủy từ khách hàng sẽ chuyển sang trạng thái “yêu cầu hủy”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5" name="Shape 57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Nhân viên chấp nhận yêu cầu, hợp đồng sẽ chuyển sang trạng thái “đã hủy”</a:t>
            </a:r>
          </a:p>
          <a:p>
            <a:pPr indent="-228600" lvl="0" marL="457200" rtl="0">
              <a:spcBef>
                <a:spcPts val="0"/>
              </a:spcBef>
              <a:buClr>
                <a:schemeClr val="dk1"/>
              </a:buClr>
              <a:buChar char="-"/>
            </a:pPr>
            <a:r>
              <a:rPr lang="en">
                <a:solidFill>
                  <a:schemeClr val="dk1"/>
                </a:solidFill>
              </a:rPr>
              <a:t>Đây là trạng thái cuối cùng của hợp đồng trong hệ thống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88" name="Shape 58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Ngoài ra trong hệ thống còn có một số sự thay đổi trạng thái khác</a:t>
            </a:r>
          </a:p>
          <a:p>
            <a:pPr indent="-228600" lvl="1" marL="914400" rtl="0">
              <a:spcBef>
                <a:spcPts val="0"/>
              </a:spcBef>
              <a:buClr>
                <a:schemeClr val="dk1"/>
              </a:buClr>
              <a:buChar char="-"/>
            </a:pPr>
            <a:r>
              <a:rPr lang="en">
                <a:solidFill>
                  <a:schemeClr val="dk1"/>
                </a:solidFill>
              </a:rPr>
              <a:t>Hợp đồng ở trạng thái “chưa kích hoạt” nếu không được thanh toán, quá 7ngày tính từ lúc đăng kí thành công hợp đồng sẽ chuyển sang trạng thái “đã hủy”</a:t>
            </a:r>
          </a:p>
          <a:p>
            <a:pPr indent="-228600" lvl="1" marL="914400" rtl="0">
              <a:spcBef>
                <a:spcPts val="0"/>
              </a:spcBef>
              <a:buClr>
                <a:schemeClr val="dk1"/>
              </a:buClr>
              <a:buChar char="-"/>
            </a:pPr>
            <a:r>
              <a:rPr lang="en">
                <a:solidFill>
                  <a:schemeClr val="dk1"/>
                </a:solidFill>
              </a:rPr>
              <a:t>Nhân viên có thể trưc tiếp hủy hợp đồng ở những trạng thái “chưa có thẻ” hay “sẵn sàng”</a:t>
            </a:r>
          </a:p>
          <a:p>
            <a:pPr indent="-228600" lvl="0" marL="457200" rtl="0">
              <a:spcBef>
                <a:spcPts val="0"/>
              </a:spcBef>
              <a:buClr>
                <a:schemeClr val="dk1"/>
              </a:buClr>
              <a:buChar char="-"/>
            </a:pPr>
            <a:r>
              <a:rPr lang="en">
                <a:solidFill>
                  <a:schemeClr val="dk1"/>
                </a:solidFill>
              </a:rPr>
              <a:t>Đây là sơ đồ chuyển đổi trạng thái của hợp đồng đầy đủ trong hệ thống của chúng tôi.</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3" name="Shape 593"/>
        <p:cNvGrpSpPr/>
        <p:nvPr/>
      </p:nvGrpSpPr>
      <p:grpSpPr>
        <a:xfrm>
          <a:off x="0" y="0"/>
          <a:ext cx="0" cy="0"/>
          <a:chOff x="0" y="0"/>
          <a:chExt cx="0" cy="0"/>
        </a:xfrm>
      </p:grpSpPr>
      <p:sp>
        <p:nvSpPr>
          <p:cNvPr id="594" name="Shape 5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95" name="Shape 59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4" name="Shape 60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demo quá trình đăng ký hợp đồng mới và kiểm tra sự thay đổi trạng thái </a:t>
            </a:r>
            <a:r>
              <a:rPr lang="en">
                <a:solidFill>
                  <a:schemeClr val="dk1"/>
                </a:solidFill>
              </a:rPr>
              <a:t>của </a:t>
            </a:r>
            <a:r>
              <a:rPr lang="en"/>
              <a:t>hợp đồng.</a:t>
            </a:r>
          </a:p>
          <a:p>
            <a:pPr indent="-228600" lvl="0" marL="457200" rtl="0">
              <a:lnSpc>
                <a:spcPct val="115000"/>
              </a:lnSpc>
              <a:spcBef>
                <a:spcPts val="0"/>
              </a:spcBef>
              <a:buChar char="-"/>
            </a:pPr>
            <a:r>
              <a:rPr lang="en" sz="700">
                <a:solidFill>
                  <a:schemeClr val="dk1"/>
                </a:solidFill>
              </a:rPr>
              <a:t> </a:t>
            </a:r>
            <a:r>
              <a:rPr lang="en">
                <a:solidFill>
                  <a:schemeClr val="dk1"/>
                </a:solidFill>
              </a:rPr>
              <a:t>Anh Cao Thanh Minh muốn đăng kí một hợp đồng mới.</a:t>
            </a:r>
          </a:p>
          <a:p>
            <a:pPr indent="-228600" lvl="0" marL="457200" rtl="0">
              <a:lnSpc>
                <a:spcPct val="115000"/>
              </a:lnSpc>
              <a:spcBef>
                <a:spcPts val="0"/>
              </a:spcBef>
              <a:buChar char="-"/>
            </a:pPr>
            <a:r>
              <a:rPr lang="en">
                <a:solidFill>
                  <a:schemeClr val="dk1"/>
                </a:solidFill>
              </a:rPr>
              <a:t>Anh Minh sẽ vào trang chủ của hệ thống để đăng kí một hợp đồng mới</a:t>
            </a:r>
          </a:p>
          <a:p>
            <a:pPr lvl="0" rtl="0">
              <a:spcBef>
                <a:spcPts val="0"/>
              </a:spcBef>
              <a:buNone/>
            </a:pPr>
            <a:r>
              <a:t/>
            </a:r>
            <a:endParaRPr/>
          </a:p>
          <a:p>
            <a:pPr lvl="0" rtl="0">
              <a:spcBef>
                <a:spcPts val="0"/>
              </a:spcBef>
              <a:buNone/>
            </a:pPr>
            <a:r>
              <a:rPr b="1" lang="en"/>
              <a:t>Demo:</a:t>
            </a:r>
            <a:r>
              <a:rPr lang="en"/>
              <a:t> </a:t>
            </a:r>
          </a:p>
          <a:p>
            <a:pPr indent="-228600" lvl="0" marL="457200" rtl="0">
              <a:spcBef>
                <a:spcPts val="0"/>
              </a:spcBef>
              <a:buAutoNum type="arabicPeriod"/>
            </a:pPr>
            <a:r>
              <a:rPr lang="en"/>
              <a:t>Guest create contract</a:t>
            </a:r>
          </a:p>
          <a:p>
            <a:pPr indent="-228600" lvl="0" marL="457200" rtl="0">
              <a:spcBef>
                <a:spcPts val="0"/>
              </a:spcBef>
              <a:buAutoNum type="arabicPeriod"/>
            </a:pPr>
            <a:r>
              <a:rPr lang="en"/>
              <a:t>Staff được notify, check hợp đồng thì thấy status = pending</a:t>
            </a:r>
          </a:p>
          <a:p>
            <a:pPr indent="-228600" lvl="0" marL="457200" rtl="0">
              <a:spcBef>
                <a:spcPts val="0"/>
              </a:spcBef>
              <a:buAutoNum type="arabicPeriod"/>
            </a:pPr>
            <a:r>
              <a:rPr lang="en"/>
              <a:t>Guest thanh toán hợp đồng</a:t>
            </a:r>
          </a:p>
          <a:p>
            <a:pPr indent="-228600" lvl="0" marL="457200" rtl="0">
              <a:spcBef>
                <a:spcPts val="0"/>
              </a:spcBef>
              <a:buAutoNum type="arabicPeriod"/>
            </a:pPr>
            <a:r>
              <a:rPr lang="en"/>
              <a:t>Customer check status = no card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5" name="Shape 61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khi anh Minh đã hoàn tất đăng kí</a:t>
            </a:r>
          </a:p>
          <a:p>
            <a:pPr indent="-228600" lvl="1" marL="914400" rtl="0">
              <a:spcBef>
                <a:spcPts val="0"/>
              </a:spcBef>
              <a:buChar char="-"/>
            </a:pPr>
            <a:r>
              <a:rPr lang="en"/>
              <a:t>Hệ thống sẽ gởi thông báo cho nhân viên về hợp đồng mới được đăng ký</a:t>
            </a:r>
          </a:p>
          <a:p>
            <a:pPr indent="-228600" lvl="1" marL="914400" rtl="0">
              <a:spcBef>
                <a:spcPts val="0"/>
              </a:spcBef>
              <a:buChar char="-"/>
            </a:pPr>
            <a:r>
              <a:rPr lang="en"/>
              <a:t>Trạng thái của hợp đồng lúc này là “Chưa kích hoạt”</a:t>
            </a:r>
          </a:p>
          <a:p>
            <a:pPr indent="-228600" lvl="1" marL="914400" rtl="0">
              <a:spcBef>
                <a:spcPts val="0"/>
              </a:spcBef>
              <a:buChar char="-"/>
            </a:pPr>
            <a:r>
              <a:rPr lang="en"/>
              <a:t>Tôi xin chuyển qua giao diện nhân viên để kiểm tra trạng thái của hợp đồng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 name="Shape 6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Thứ nhất việc</a:t>
            </a:r>
          </a:p>
          <a:p>
            <a:pPr indent="-228600" lvl="1" marL="914400" rtl="0">
              <a:lnSpc>
                <a:spcPct val="115000"/>
              </a:lnSpc>
              <a:spcBef>
                <a:spcPts val="0"/>
              </a:spcBef>
              <a:buClr>
                <a:schemeClr val="dk1"/>
              </a:buClr>
              <a:buChar char="-"/>
            </a:pPr>
            <a:r>
              <a:rPr lang="en">
                <a:solidFill>
                  <a:schemeClr val="dk1"/>
                </a:solidFill>
              </a:rPr>
              <a:t>Khách hàng sữ dụng dịch vụ bảo hiểm thường hay quên ngày hết hạn của bảo hiểm, đây là việc rất khó tránh khỏi. Điều này dẫn tới việc KH sẽ bị mất quyền lợi bảo hiểm khi xảy ra sự cố, đồng thời KH có thể bị CSGT xử phạt hành chính khi tham gia giao thông.</a:t>
            </a:r>
          </a:p>
          <a:p>
            <a:pPr>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26" name="Shape 62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anh Minh thực hiện thanh toán cho hợp đồng vừa đăng ký</a:t>
            </a:r>
          </a:p>
          <a:p>
            <a:pPr indent="-228600" lvl="0" marL="457200" rtl="0">
              <a:spcBef>
                <a:spcPts val="0"/>
              </a:spcBef>
              <a:buChar char="-"/>
            </a:pPr>
            <a:r>
              <a:rPr lang="en"/>
              <a:t>Lúc này, trạng thái của hợp đồng sẽ là chưa có thẻ</a:t>
            </a:r>
          </a:p>
          <a:p>
            <a:pPr indent="-228600" lvl="0" marL="457200" rtl="0">
              <a:spcBef>
                <a:spcPts val="0"/>
              </a:spcBef>
              <a:buChar char="-"/>
            </a:pPr>
            <a:r>
              <a:rPr lang="en"/>
              <a:t>Sau đây, tôi xin được thanh toán cho hợp đồng của anh Minh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6" name="Shape 63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là tôi đã demo xong việc đăng ký hợp đồng mới và thực hiện thanh toán trực tuyến qua PayPal</a:t>
            </a:r>
          </a:p>
          <a:p>
            <a:pPr indent="-228600" lvl="0" marL="457200" rtl="0">
              <a:spcBef>
                <a:spcPts val="0"/>
              </a:spcBef>
              <a:buClr>
                <a:schemeClr val="dk1"/>
              </a:buClr>
              <a:buChar char="-"/>
            </a:pPr>
            <a:r>
              <a:rPr lang="en">
                <a:solidFill>
                  <a:schemeClr val="dk1"/>
                </a:solidFill>
              </a:rPr>
              <a:t>Trạng thái của hợp đồng hiện tại là Chưa có thẻ.</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45" name="Shape 6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Tiếp theo, tôi xin giới thiệu </a:t>
            </a:r>
            <a:r>
              <a:rPr b="1" lang="en"/>
              <a:t>hình thức thẻ bảo hiểm mới</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9" name="Shape 649"/>
        <p:cNvGrpSpPr/>
        <p:nvPr/>
      </p:nvGrpSpPr>
      <p:grpSpPr>
        <a:xfrm>
          <a:off x="0" y="0"/>
          <a:ext cx="0" cy="0"/>
          <a:chOff x="0" y="0"/>
          <a:chExt cx="0" cy="0"/>
        </a:xfrm>
      </p:grpSpPr>
      <p:sp>
        <p:nvSpPr>
          <p:cNvPr id="650" name="Shape 6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51" name="Shape 6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Như đã giới thiệu từ trước, nhóm chúng tôi đưa ra giải pháp sử dụng </a:t>
            </a:r>
            <a:r>
              <a:rPr b="1" lang="en"/>
              <a:t>thẻ NFC </a:t>
            </a:r>
            <a:r>
              <a:rPr lang="en"/>
              <a:t>để sử dụng làm </a:t>
            </a:r>
            <a:r>
              <a:rPr b="1" lang="en"/>
              <a:t>thẻ chứng nhận bảo hiểm,</a:t>
            </a:r>
            <a:r>
              <a:rPr lang="en"/>
              <a:t> </a:t>
            </a:r>
            <a:r>
              <a:rPr lang="en">
                <a:solidFill>
                  <a:schemeClr val="dk1"/>
                </a:solidFill>
              </a:rPr>
              <a:t>thay vì dùng </a:t>
            </a:r>
            <a:r>
              <a:rPr b="1" lang="en">
                <a:solidFill>
                  <a:schemeClr val="dk1"/>
                </a:solidFill>
              </a:rPr>
              <a:t>giấy </a:t>
            </a:r>
            <a:r>
              <a:rPr lang="en">
                <a:solidFill>
                  <a:schemeClr val="dk1"/>
                </a:solidFill>
              </a:rPr>
              <a:t>như hệ thống vật lý hiện tại</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2" name="Shape 66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Thẻ NFC chứa mã số bảo mật </a:t>
            </a:r>
            <a:r>
              <a:rPr b="1" lang="en">
                <a:solidFill>
                  <a:schemeClr val="dk1"/>
                </a:solidFill>
              </a:rPr>
              <a:t>Manufacture ID</a:t>
            </a:r>
            <a:r>
              <a:rPr lang="en">
                <a:solidFill>
                  <a:schemeClr val="dk1"/>
                </a:solidFill>
              </a:rPr>
              <a:t>, mã số này là </a:t>
            </a:r>
            <a:r>
              <a:rPr b="1" lang="en">
                <a:solidFill>
                  <a:schemeClr val="dk1"/>
                </a:solidFill>
              </a:rPr>
              <a:t>duy nhất</a:t>
            </a:r>
            <a:r>
              <a:rPr lang="en">
                <a:solidFill>
                  <a:schemeClr val="dk1"/>
                </a:solidFill>
              </a:rPr>
              <a:t>, được gắn cho thẻ </a:t>
            </a:r>
            <a:r>
              <a:rPr b="1" lang="en">
                <a:solidFill>
                  <a:schemeClr val="dk1"/>
                </a:solidFill>
              </a:rPr>
              <a:t>lúc sản xuất</a:t>
            </a:r>
            <a:r>
              <a:rPr lang="en">
                <a:solidFill>
                  <a:schemeClr val="dk1"/>
                </a:solidFill>
              </a:rPr>
              <a:t>.</a:t>
            </a:r>
          </a:p>
          <a:p>
            <a:pPr indent="-228600" lvl="0" marL="457200" rtl="0">
              <a:spcBef>
                <a:spcPts val="0"/>
              </a:spcBef>
              <a:buClr>
                <a:schemeClr val="dk1"/>
              </a:buClr>
              <a:buChar char="-"/>
            </a:pPr>
            <a:r>
              <a:rPr lang="en">
                <a:solidFill>
                  <a:schemeClr val="dk1"/>
                </a:solidFill>
              </a:rPr>
              <a:t>Chúng tôi </a:t>
            </a:r>
            <a:r>
              <a:rPr b="1" lang="en">
                <a:solidFill>
                  <a:schemeClr val="dk1"/>
                </a:solidFill>
              </a:rPr>
              <a:t>sử dụng mã số </a:t>
            </a:r>
            <a:r>
              <a:rPr lang="en">
                <a:solidFill>
                  <a:schemeClr val="dk1"/>
                </a:solidFill>
              </a:rPr>
              <a:t>này để </a:t>
            </a:r>
            <a:r>
              <a:rPr b="1" lang="en">
                <a:solidFill>
                  <a:schemeClr val="dk1"/>
                </a:solidFill>
              </a:rPr>
              <a:t>phân biệt </a:t>
            </a:r>
            <a:r>
              <a:rPr lang="en">
                <a:solidFill>
                  <a:schemeClr val="dk1"/>
                </a:solidFill>
              </a:rPr>
              <a:t>giữa các thẻ với nhau, đồng thời </a:t>
            </a:r>
            <a:r>
              <a:rPr b="1" lang="en">
                <a:solidFill>
                  <a:schemeClr val="dk1"/>
                </a:solidFill>
              </a:rPr>
              <a:t>đảm bảo tính bảo mật </a:t>
            </a:r>
            <a:r>
              <a:rPr lang="en">
                <a:solidFill>
                  <a:schemeClr val="dk1"/>
                </a:solidFill>
              </a:rPr>
              <a:t>trong quá trình kiểm tra tính hợp lệ của thẻ.</a:t>
            </a:r>
          </a:p>
          <a:p>
            <a:pPr>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72" name="Shape 6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Để </a:t>
            </a:r>
            <a:r>
              <a:rPr b="1" lang="en">
                <a:solidFill>
                  <a:schemeClr val="dk1"/>
                </a:solidFill>
              </a:rPr>
              <a:t>đọc và ghi </a:t>
            </a:r>
            <a:r>
              <a:rPr lang="en">
                <a:solidFill>
                  <a:schemeClr val="dk1"/>
                </a:solidFill>
              </a:rPr>
              <a:t>dữ liệu vào thẻ, chúng tôi sử dụng </a:t>
            </a:r>
            <a:r>
              <a:rPr b="1" lang="en">
                <a:solidFill>
                  <a:schemeClr val="dk1"/>
                </a:solidFill>
              </a:rPr>
              <a:t>kỹ thuật </a:t>
            </a:r>
            <a:r>
              <a:rPr lang="en">
                <a:solidFill>
                  <a:schemeClr val="dk1"/>
                </a:solidFill>
              </a:rPr>
              <a:t>đọc ghi dữ liệu trên thẻ NFC sử dụng thiết bị Smartphone chạy hệ điều hành Android.</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85" name="Shape 68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cách hoạt động của thẻ trong hệ thống.</a:t>
            </a:r>
          </a:p>
          <a:p>
            <a:pPr indent="-228600" lvl="0" marL="457200" rtl="0">
              <a:spcBef>
                <a:spcPts val="0"/>
              </a:spcBef>
              <a:buChar char="-"/>
            </a:pPr>
            <a:r>
              <a:rPr lang="en"/>
              <a:t>Từ thông tin của thẻ NFC, chúng tôi tạo ra thực thể Card gồm </a:t>
            </a:r>
            <a:r>
              <a:rPr b="1" lang="en"/>
              <a:t>Manufacture ID </a:t>
            </a:r>
            <a:r>
              <a:rPr lang="en"/>
              <a:t>(</a:t>
            </a:r>
            <a:r>
              <a:rPr b="1" lang="en"/>
              <a:t>gọi tắt </a:t>
            </a:r>
            <a:r>
              <a:rPr lang="en"/>
              <a:t>là CardID) của thẻ</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1" name="Shape 701"/>
        <p:cNvGrpSpPr/>
        <p:nvPr/>
      </p:nvGrpSpPr>
      <p:grpSpPr>
        <a:xfrm>
          <a:off x="0" y="0"/>
          <a:ext cx="0" cy="0"/>
          <a:chOff x="0" y="0"/>
          <a:chExt cx="0" cy="0"/>
        </a:xfrm>
      </p:grpSpPr>
      <p:sp>
        <p:nvSpPr>
          <p:cNvPr id="702" name="Shape 70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03" name="Shape 70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Thông tin của thẻ được </a:t>
            </a:r>
            <a:r>
              <a:rPr b="1" lang="en"/>
              <a:t>liên kết </a:t>
            </a:r>
            <a:r>
              <a:rPr lang="en"/>
              <a:t>với khách hàng, thể hiện </a:t>
            </a:r>
            <a:r>
              <a:rPr b="1" lang="en"/>
              <a:t>quan hệ </a:t>
            </a:r>
            <a:r>
              <a:rPr lang="en"/>
              <a:t>một khách hàng sở hữu một thẻ.</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7" name="Shape 72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Chúng tôi nhận thấy, trong quá trình sử dụng, khách hàng có thể </a:t>
            </a:r>
            <a:r>
              <a:rPr b="1" lang="en"/>
              <a:t>làm mất </a:t>
            </a:r>
            <a:r>
              <a:rPr lang="en"/>
              <a:t>thẻ, hoặc trường hợp thẻ </a:t>
            </a:r>
            <a:r>
              <a:rPr b="1" lang="en"/>
              <a:t>bị hư hỏng</a:t>
            </a:r>
            <a:r>
              <a:rPr lang="en"/>
              <a:t>, khách hàng sẽ có nhu cầu đổi </a:t>
            </a:r>
            <a:r>
              <a:rPr b="1" lang="en"/>
              <a:t>thẻ mới</a:t>
            </a:r>
            <a:r>
              <a:rPr lang="en"/>
              <a:t>.</a:t>
            </a:r>
          </a:p>
          <a:p>
            <a:pPr indent="-228600" lvl="0" marL="457200" rtl="0">
              <a:spcBef>
                <a:spcPts val="0"/>
              </a:spcBef>
              <a:buChar char="-"/>
            </a:pPr>
            <a:r>
              <a:rPr lang="en"/>
              <a:t>Lúc này công ty bảo hiểm có thể cấp một </a:t>
            </a:r>
            <a:r>
              <a:rPr b="1" lang="en"/>
              <a:t>thẻ khác </a:t>
            </a:r>
            <a:r>
              <a:rPr lang="en"/>
              <a:t>với ID khác cho khách hàng, và thẻ cũ sẽ bị </a:t>
            </a:r>
            <a:r>
              <a:rPr b="1" lang="en"/>
              <a:t>vô hiệu hóa</a:t>
            </a:r>
            <a:r>
              <a:rPr lang="en"/>
              <a:t>.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 name="Shape 752"/>
        <p:cNvGrpSpPr/>
        <p:nvPr/>
      </p:nvGrpSpPr>
      <p:grpSpPr>
        <a:xfrm>
          <a:off x="0" y="0"/>
          <a:ext cx="0" cy="0"/>
          <a:chOff x="0" y="0"/>
          <a:chExt cx="0" cy="0"/>
        </a:xfrm>
      </p:grpSpPr>
      <p:sp>
        <p:nvSpPr>
          <p:cNvPr id="753" name="Shape 75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54" name="Shape 7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Vì vậy, chúng tôi sửa quan hệ thành một khách hàng có thể sở hữu </a:t>
            </a:r>
            <a:r>
              <a:rPr b="1" lang="en"/>
              <a:t>nhiều thẻ</a:t>
            </a:r>
            <a:r>
              <a:rPr lang="en"/>
              <a:t>, tuy nhiên tại một thời điểm chỉ có </a:t>
            </a:r>
            <a:r>
              <a:rPr b="1" lang="en"/>
              <a:t>một thẻ </a:t>
            </a:r>
            <a:r>
              <a:rPr lang="en"/>
              <a:t>hoạt động mà thôi.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Thứ hai</a:t>
            </a:r>
          </a:p>
          <a:p>
            <a:pPr indent="-228600" lvl="1" marL="914400" rtl="0">
              <a:lnSpc>
                <a:spcPct val="115000"/>
              </a:lnSpc>
              <a:spcBef>
                <a:spcPts val="0"/>
              </a:spcBef>
              <a:buClr>
                <a:schemeClr val="dk1"/>
              </a:buClr>
              <a:buChar char="-"/>
            </a:pPr>
            <a:r>
              <a:rPr lang="en">
                <a:solidFill>
                  <a:schemeClr val="dk1"/>
                </a:solidFill>
              </a:rPr>
              <a:t>Khi  hợp đồng BH hết hạn thì KH phải trực tiếp đến cty hoặc đại lý để đăng ký bảo hiểm mới, vì hiện tại chưa có cơ chế gia hạn hợp đồng cũ..</a:t>
            </a:r>
          </a:p>
          <a:p>
            <a:pPr>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79" name="Shape 77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Tiếp theo, chúng tôi lại nhận thấy, những thẻ đã bị vô hiệu hóa vì lý do bị mất nếu tìm lại được, hoặc bị hư hỏng mà sửa chữa được, thì những thẻ này có thể được cấp lại cho khách hàng khác để tiết kiệm chi phí.</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0" name="Shape 820"/>
        <p:cNvGrpSpPr/>
        <p:nvPr/>
      </p:nvGrpSpPr>
      <p:grpSpPr>
        <a:xfrm>
          <a:off x="0" y="0"/>
          <a:ext cx="0" cy="0"/>
          <a:chOff x="0" y="0"/>
          <a:chExt cx="0" cy="0"/>
        </a:xfrm>
      </p:grpSpPr>
      <p:sp>
        <p:nvSpPr>
          <p:cNvPr id="821" name="Shape 8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22" name="Shape 8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Từ đó, chúng tôi quyết định sửa quan hệ thành </a:t>
            </a:r>
            <a:r>
              <a:rPr b="1" lang="en">
                <a:solidFill>
                  <a:schemeClr val="dk1"/>
                </a:solidFill>
              </a:rPr>
              <a:t>một thẻ </a:t>
            </a:r>
            <a:r>
              <a:rPr lang="en">
                <a:solidFill>
                  <a:schemeClr val="dk1"/>
                </a:solidFill>
              </a:rPr>
              <a:t>có thể được sở hữu bởi </a:t>
            </a:r>
            <a:r>
              <a:rPr b="1" lang="en">
                <a:solidFill>
                  <a:schemeClr val="dk1"/>
                </a:solidFill>
              </a:rPr>
              <a:t>nhiều khách hàng</a:t>
            </a:r>
            <a:r>
              <a:rPr lang="en">
                <a:solidFill>
                  <a:schemeClr val="dk1"/>
                </a:solidFill>
              </a:rPr>
              <a:t>, tuy nhiên tại </a:t>
            </a:r>
            <a:r>
              <a:rPr b="1" lang="en">
                <a:solidFill>
                  <a:schemeClr val="dk1"/>
                </a:solidFill>
              </a:rPr>
              <a:t>một thời điểm </a:t>
            </a:r>
            <a:r>
              <a:rPr lang="en">
                <a:solidFill>
                  <a:schemeClr val="dk1"/>
                </a:solidFill>
              </a:rPr>
              <a:t>thì một thẻ chỉ thuộc về một khách hàng mà thôi.</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7" name="Shape 84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quan hệ giữa khách hàng và thẻ là </a:t>
            </a:r>
            <a:r>
              <a:rPr b="1" lang="en">
                <a:solidFill>
                  <a:schemeClr val="dk1"/>
                </a:solidFill>
              </a:rPr>
              <a:t>nhiều-nhiều</a:t>
            </a:r>
            <a:r>
              <a:rPr lang="en">
                <a:solidFill>
                  <a:schemeClr val="dk1"/>
                </a:solidFill>
              </a:rPr>
              <a:t>.</a:t>
            </a:r>
          </a:p>
          <a:p>
            <a:pPr indent="-228600" lvl="0" marL="457200" rtl="0">
              <a:spcBef>
                <a:spcPts val="0"/>
              </a:spcBef>
              <a:buClr>
                <a:schemeClr val="dk1"/>
              </a:buClr>
              <a:buChar char="-"/>
            </a:pPr>
            <a:r>
              <a:rPr lang="en">
                <a:solidFill>
                  <a:schemeClr val="dk1"/>
                </a:solidFill>
              </a:rPr>
              <a:t>Chúng tôi tạo ra một thực thể mới là “CardInstance”, thực thể này thể hiện </a:t>
            </a:r>
            <a:r>
              <a:rPr b="1" lang="en">
                <a:solidFill>
                  <a:schemeClr val="dk1"/>
                </a:solidFill>
              </a:rPr>
              <a:t>một lần cấp phát thẻ </a:t>
            </a:r>
            <a:r>
              <a:rPr lang="en">
                <a:solidFill>
                  <a:schemeClr val="dk1"/>
                </a:solidFill>
              </a:rPr>
              <a:t>cho một khách hàng.</a:t>
            </a:r>
          </a:p>
          <a:p>
            <a:pPr indent="-228600" lvl="0" marL="457200" rtl="0">
              <a:spcBef>
                <a:spcPts val="0"/>
              </a:spcBef>
              <a:buClr>
                <a:schemeClr val="dk1"/>
              </a:buClr>
              <a:buChar char="-"/>
            </a:pPr>
            <a:r>
              <a:rPr lang="en">
                <a:solidFill>
                  <a:schemeClr val="dk1"/>
                </a:solidFill>
              </a:rPr>
              <a:t>Thực thể CardInstance lưu trữ những thông tin bao gồm: thẻ nào </a:t>
            </a:r>
            <a:r>
              <a:rPr b="1" lang="en">
                <a:solidFill>
                  <a:schemeClr val="dk1"/>
                </a:solidFill>
              </a:rPr>
              <a:t>thuộc về </a:t>
            </a:r>
            <a:r>
              <a:rPr lang="en">
                <a:solidFill>
                  <a:schemeClr val="dk1"/>
                </a:solidFill>
              </a:rPr>
              <a:t>khách hàng nào, ngày </a:t>
            </a:r>
            <a:r>
              <a:rPr b="1" lang="en">
                <a:solidFill>
                  <a:schemeClr val="dk1"/>
                </a:solidFill>
              </a:rPr>
              <a:t>bắt đầu </a:t>
            </a:r>
            <a:r>
              <a:rPr lang="en">
                <a:solidFill>
                  <a:schemeClr val="dk1"/>
                </a:solidFill>
              </a:rPr>
              <a:t>kích hoạt thẻ và ngày </a:t>
            </a:r>
            <a:r>
              <a:rPr b="1" lang="en">
                <a:solidFill>
                  <a:schemeClr val="dk1"/>
                </a:solidFill>
              </a:rPr>
              <a:t>bị ngưng kích hoạt</a:t>
            </a:r>
            <a:r>
              <a:rPr lang="en">
                <a:solidFill>
                  <a:schemeClr val="dk1"/>
                </a:solidFill>
              </a:rPr>
              <a:t>.</a:t>
            </a:r>
          </a:p>
          <a:p>
            <a:pPr indent="-228600" lvl="0" marL="457200" rtl="0">
              <a:spcBef>
                <a:spcPts val="0"/>
              </a:spcBef>
              <a:buClr>
                <a:schemeClr val="dk1"/>
              </a:buClr>
              <a:buChar char="-"/>
            </a:pPr>
            <a:r>
              <a:rPr lang="en">
                <a:solidFill>
                  <a:schemeClr val="dk1"/>
                </a:solidFill>
              </a:rPr>
              <a:t>Ở đây có ràng buộc: tại </a:t>
            </a:r>
            <a:r>
              <a:rPr b="1" lang="en">
                <a:solidFill>
                  <a:schemeClr val="dk1"/>
                </a:solidFill>
              </a:rPr>
              <a:t>một thời điểm</a:t>
            </a:r>
            <a:r>
              <a:rPr lang="en">
                <a:solidFill>
                  <a:schemeClr val="dk1"/>
                </a:solidFill>
              </a:rPr>
              <a:t>, một khách hàng chỉ có một CardInstance hoạt động, và mỗi thẻ cũng chỉ có một CardInstance hoạt động.</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79" name="Shape 87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đây là mối quan hệ mà chúng tôi có được giữa Khách hàng, Thẻ và Hợp đồng.</a:t>
            </a:r>
          </a:p>
          <a:p>
            <a:pPr indent="-228600" lvl="0" marL="457200" rtl="0">
              <a:spcBef>
                <a:spcPts val="0"/>
              </a:spcBef>
              <a:buClr>
                <a:schemeClr val="dk1"/>
              </a:buClr>
              <a:buChar char="-"/>
            </a:pPr>
            <a:r>
              <a:rPr lang="en">
                <a:solidFill>
                  <a:schemeClr val="dk1"/>
                </a:solidFill>
              </a:rPr>
              <a:t>Tiếp theo tôi xin thể hiện mối quan hệ giữa CardInstance và hợp đồng.</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5" name="Shape 915"/>
        <p:cNvGrpSpPr/>
        <p:nvPr/>
      </p:nvGrpSpPr>
      <p:grpSpPr>
        <a:xfrm>
          <a:off x="0" y="0"/>
          <a:ext cx="0" cy="0"/>
          <a:chOff x="0" y="0"/>
          <a:chExt cx="0" cy="0"/>
        </a:xfrm>
      </p:grpSpPr>
      <p:sp>
        <p:nvSpPr>
          <p:cNvPr id="916" name="Shape 91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17" name="Shape 91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Trên thực tế, một khách hàng có thể cùng lúc </a:t>
            </a:r>
            <a:r>
              <a:rPr b="1" lang="en"/>
              <a:t>sở hữu nhiều xe máy </a:t>
            </a:r>
            <a:r>
              <a:rPr lang="en"/>
              <a:t>tương đương với </a:t>
            </a:r>
            <a:r>
              <a:rPr b="1" lang="en"/>
              <a:t>nhiều hợp đồng </a:t>
            </a:r>
            <a:r>
              <a:rPr lang="en"/>
              <a:t>khác nhau.</a:t>
            </a:r>
          </a:p>
          <a:p>
            <a:pPr indent="-228600" lvl="0" marL="457200" rtl="0">
              <a:spcBef>
                <a:spcPts val="0"/>
              </a:spcBef>
              <a:buChar char="-"/>
            </a:pPr>
            <a:r>
              <a:rPr lang="en"/>
              <a:t>Lúc này ứng với </a:t>
            </a:r>
            <a:r>
              <a:rPr b="1" lang="en"/>
              <a:t>mỗi hợp đồng</a:t>
            </a:r>
            <a:r>
              <a:rPr lang="en"/>
              <a:t>, KH cần có một thẻ bảo hiểm </a:t>
            </a:r>
            <a:r>
              <a:rPr b="1" lang="en"/>
              <a:t>riêng </a:t>
            </a:r>
            <a:r>
              <a:rPr lang="en"/>
              <a:t>cho hợp đồng đó {cần dẫn nguồn</a:t>
            </a:r>
            <a:r>
              <a:rPr lang="en">
                <a:solidFill>
                  <a:schemeClr val="dk1"/>
                </a:solidFill>
              </a:rPr>
              <a:t> luật</a:t>
            </a:r>
            <a:r>
              <a:rPr lang="en"/>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9" name="Shape 949"/>
        <p:cNvGrpSpPr/>
        <p:nvPr/>
      </p:nvGrpSpPr>
      <p:grpSpPr>
        <a:xfrm>
          <a:off x="0" y="0"/>
          <a:ext cx="0" cy="0"/>
          <a:chOff x="0" y="0"/>
          <a:chExt cx="0" cy="0"/>
        </a:xfrm>
      </p:grpSpPr>
      <p:sp>
        <p:nvSpPr>
          <p:cNvPr id="950" name="Shape 9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1" name="Shape 95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Để thể hiện thông tin này, chúng tôi </a:t>
            </a:r>
            <a:r>
              <a:rPr b="1" lang="en">
                <a:solidFill>
                  <a:schemeClr val="dk1"/>
                </a:solidFill>
              </a:rPr>
              <a:t>thêm một quan hệ </a:t>
            </a:r>
            <a:r>
              <a:rPr lang="en">
                <a:solidFill>
                  <a:schemeClr val="dk1"/>
                </a:solidFill>
              </a:rPr>
              <a:t>giữa CardInstance và Contract với ý nghĩa: khi được cấp phát thì thẻ này được gán cho hợp đồng nào.</a:t>
            </a:r>
          </a:p>
          <a:p>
            <a:pPr indent="-228600" lvl="0" marL="457200" rtl="0">
              <a:spcBef>
                <a:spcPts val="0"/>
              </a:spcBef>
              <a:buClr>
                <a:schemeClr val="dk1"/>
              </a:buClr>
              <a:buChar char="-"/>
            </a:pPr>
            <a:r>
              <a:rPr lang="en">
                <a:solidFill>
                  <a:schemeClr val="dk1"/>
                </a:solidFill>
              </a:rPr>
              <a:t>Ràng buộc là tại một thời điểm, một hợp đồng chỉ có một CardInstance đang hoạt động.</a:t>
            </a:r>
          </a:p>
          <a:p>
            <a:pPr indent="-228600" lvl="0" marL="457200" rtl="0">
              <a:spcBef>
                <a:spcPts val="0"/>
              </a:spcBef>
              <a:buClr>
                <a:schemeClr val="dk1"/>
              </a:buClr>
              <a:buChar char="-"/>
            </a:pPr>
            <a:r>
              <a:rPr lang="en">
                <a:solidFill>
                  <a:schemeClr val="dk1"/>
                </a:solidFill>
              </a:rPr>
              <a:t>Ở đây ràng buộc của thực thể Customer được sửa lại thành: một khách hàng cũng chỉ có một CardInstance đang hoạt động </a:t>
            </a:r>
            <a:r>
              <a:rPr b="1" lang="en">
                <a:solidFill>
                  <a:schemeClr val="dk1"/>
                </a:solidFill>
              </a:rPr>
              <a:t>trên một hợp đồng</a:t>
            </a:r>
            <a:r>
              <a:rPr lang="en">
                <a:solidFill>
                  <a:schemeClr val="dk1"/>
                </a:solidFill>
              </a:rPr>
              <a:t>.</a:t>
            </a:r>
          </a:p>
          <a:p>
            <a:pPr indent="-228600" lvl="0" marL="457200" rtl="0">
              <a:spcBef>
                <a:spcPts val="0"/>
              </a:spcBef>
              <a:buClr>
                <a:schemeClr val="dk1"/>
              </a:buClr>
              <a:buChar char="-"/>
            </a:pPr>
            <a:r>
              <a:rPr lang="en">
                <a:solidFill>
                  <a:schemeClr val="dk1"/>
                </a:solidFill>
              </a:rPr>
              <a:t>Như vậy đây là các mối quan hệ giữa Khách hàng, hợp đồng và thẻ trong hệ thống của chúng tôi.</a:t>
            </a:r>
          </a:p>
          <a:p>
            <a:pPr indent="-228600" lvl="0" marL="457200" rtl="0">
              <a:spcBef>
                <a:spcPts val="0"/>
              </a:spcBef>
              <a:buClr>
                <a:schemeClr val="dk1"/>
              </a:buClr>
              <a:buChar char="-"/>
            </a:pPr>
            <a:r>
              <a:rPr lang="en">
                <a:solidFill>
                  <a:schemeClr val="dk1"/>
                </a:solidFill>
              </a:rPr>
              <a:t>Ví dụ một KH sở hữu hai xe máy thì lúc này KH sẽ có hai hợp đồng và 2 thẻ đang cùng hoạt động tương ứng với hai hợp đồng đó,</a:t>
            </a:r>
          </a:p>
          <a:p>
            <a:pPr lvl="0" rtl="0">
              <a:spcBef>
                <a:spcPts val="0"/>
              </a:spcBef>
              <a:buNone/>
            </a:pPr>
            <a:r>
              <a:t/>
            </a:r>
            <a:endParaRPr>
              <a:solidFill>
                <a:schemeClr val="dk1"/>
              </a:solidFill>
            </a:endParaRPr>
          </a:p>
          <a:p>
            <a:pPr lvl="0" rtl="0">
              <a:spcBef>
                <a:spcPts val="0"/>
              </a:spcBef>
              <a:buSzPct val="100000"/>
              <a:buNone/>
            </a:pPr>
            <a:r>
              <a:rPr b="1" lang="en">
                <a:solidFill>
                  <a:schemeClr val="dk1"/>
                </a:solidFill>
              </a:rPr>
              <a:t>Câu hỏi:</a:t>
            </a:r>
            <a:r>
              <a:rPr lang="en">
                <a:solidFill>
                  <a:schemeClr val="dk1"/>
                </a:solidFill>
              </a:rPr>
              <a:t> tại sao không gộp chung vào 1 thẻ? (cho mượn xe thì mỗi người 1 thẻ)</a:t>
            </a:r>
          </a:p>
          <a:p>
            <a:pPr lvl="0" rtl="0">
              <a:spcBef>
                <a:spcPts val="0"/>
              </a:spcBef>
              <a:buSzPct val="100000"/>
              <a:buNone/>
            </a:pPr>
            <a:r>
              <a:rPr b="1" lang="en">
                <a:solidFill>
                  <a:schemeClr val="dk1"/>
                </a:solidFill>
              </a:rPr>
              <a:t>Câu hỏi: </a:t>
            </a:r>
            <a:r>
              <a:rPr lang="en">
                <a:solidFill>
                  <a:schemeClr val="dk1"/>
                </a:solidFill>
              </a:rPr>
              <a:t>tại sao Problem đưa ra là “KH dùng quá nhiều thẻ bất tiện” mà bây giờ lại chia ra mỗi xe 1 thẻ, như vậy problem này có được giải quyết không? (Problem đưa ra là gộp </a:t>
            </a:r>
            <a:r>
              <a:rPr b="1" lang="en">
                <a:solidFill>
                  <a:schemeClr val="dk1"/>
                </a:solidFill>
              </a:rPr>
              <a:t>nhiều dịch vụ bảo hiểm</a:t>
            </a:r>
            <a:r>
              <a:rPr lang="en">
                <a:solidFill>
                  <a:schemeClr val="dk1"/>
                </a:solidFill>
              </a:rPr>
              <a:t> vào chung một thẻ. Trường hợp này KH sử dụng một </a:t>
            </a:r>
            <a:r>
              <a:rPr b="1" lang="en">
                <a:solidFill>
                  <a:schemeClr val="dk1"/>
                </a:solidFill>
              </a:rPr>
              <a:t>dịch vụ bảo hiểm nhiều lần</a:t>
            </a:r>
            <a:r>
              <a:rPr lang="en">
                <a:solidFill>
                  <a:schemeClr val="dk1"/>
                </a:solidFill>
              </a:rPr>
              <a:t> cho nên tùy vào đặc thù của dịch vụ bảo hiểm mà có được phép dùng chung thẻ hay không. Trường hợp là dịch vụ bảo hiểm xe máy thì không được dùng chung thẻ theo quy định của pháp luật. {cần dẫn nguồn} Tuy nhiên nếu sau này thêm dịch vụ như bảo hiểm sức khỏe thì có thể dùng chung thẻ được.</a:t>
            </a:r>
          </a:p>
          <a:p>
            <a:pPr lvl="0" rtl="0">
              <a:spcBef>
                <a:spcPts val="0"/>
              </a:spcBef>
              <a:buSzPct val="100000"/>
              <a:buNone/>
            </a:pPr>
            <a:r>
              <a:rPr b="1" lang="en">
                <a:solidFill>
                  <a:schemeClr val="dk1"/>
                </a:solidFill>
              </a:rPr>
              <a:t>Câu hỏi: </a:t>
            </a:r>
            <a:r>
              <a:rPr lang="en">
                <a:solidFill>
                  <a:schemeClr val="dk1"/>
                </a:solidFill>
              </a:rPr>
              <a:t>bây giờ muốn dùng chung thẻ cho nhiều xe luôn thì làm sao? (Hệ thống hiện tại không hỗ trợ việc này, tuy nhiên có thể thay đổi rất dễ dàng bằng cách… {bổ sung}).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4" name="Shape 9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Sau đây tôi xin được giải thích về quy trình </a:t>
            </a:r>
            <a:r>
              <a:rPr b="1" lang="en">
                <a:solidFill>
                  <a:schemeClr val="dk1"/>
                </a:solidFill>
              </a:rPr>
              <a:t>in thẻ </a:t>
            </a:r>
            <a:r>
              <a:rPr lang="en">
                <a:solidFill>
                  <a:schemeClr val="dk1"/>
                </a:solidFill>
              </a:rPr>
              <a:t>cho hợp đồng bảo hiểm.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8" name="Shape 998"/>
        <p:cNvGrpSpPr/>
        <p:nvPr/>
      </p:nvGrpSpPr>
      <p:grpSpPr>
        <a:xfrm>
          <a:off x="0" y="0"/>
          <a:ext cx="0" cy="0"/>
          <a:chOff x="0" y="0"/>
          <a:chExt cx="0" cy="0"/>
        </a:xfrm>
      </p:grpSpPr>
      <p:sp>
        <p:nvSpPr>
          <p:cNvPr id="999" name="Shape 99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0" name="Shape 100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Tôi xin giới thiệu về ứng dụng in thẻ.</a:t>
            </a:r>
          </a:p>
          <a:p>
            <a:pPr indent="-228600" lvl="0" marL="457200" rtl="0">
              <a:spcBef>
                <a:spcPts val="0"/>
              </a:spcBef>
              <a:buChar char="-"/>
            </a:pPr>
            <a:r>
              <a:rPr lang="en"/>
              <a:t>Đây là một ứng dụng nhằm </a:t>
            </a:r>
            <a:r>
              <a:rPr b="1" lang="en"/>
              <a:t>giả lập </a:t>
            </a:r>
            <a:r>
              <a:rPr lang="en"/>
              <a:t>thiết bị in thẻ trong các công ty bảo hiểm.</a:t>
            </a:r>
          </a:p>
          <a:p>
            <a:pPr indent="-228600" lvl="0" marL="457200" rtl="0">
              <a:spcBef>
                <a:spcPts val="0"/>
              </a:spcBef>
              <a:buChar char="-"/>
            </a:pPr>
            <a:r>
              <a:rPr lang="en"/>
              <a:t>Trong môi trường thực tế thì các công ty bảo hiểm sẽ sử dụng thiết bị in thẻ để có thể in và cấp phát thẻ cho KH.</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8" name="Shape 100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Đầu tiên, khi KH tạo một hợp đồng mới, trong hệ thống của chúng tôi sẽ có 2 </a:t>
            </a:r>
            <a:r>
              <a:rPr b="1" lang="en"/>
              <a:t>thực thể </a:t>
            </a:r>
            <a:r>
              <a:rPr lang="en"/>
              <a:t>là Customer và Contract tương ứng với </a:t>
            </a:r>
            <a:r>
              <a:rPr b="1" lang="en"/>
              <a:t>thông tin </a:t>
            </a:r>
            <a:r>
              <a:rPr lang="en"/>
              <a:t>của Khách hàng và hợp đồng.</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1" name="Shape 1021"/>
        <p:cNvGrpSpPr/>
        <p:nvPr/>
      </p:nvGrpSpPr>
      <p:grpSpPr>
        <a:xfrm>
          <a:off x="0" y="0"/>
          <a:ext cx="0" cy="0"/>
          <a:chOff x="0" y="0"/>
          <a:chExt cx="0" cy="0"/>
        </a:xfrm>
      </p:grpSpPr>
      <p:sp>
        <p:nvSpPr>
          <p:cNvPr id="1022" name="Shape 102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23" name="Shape 102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đó, để in thẻ cho hợp đồng này, nhân viên </a:t>
            </a:r>
            <a:r>
              <a:rPr lang="en">
                <a:solidFill>
                  <a:schemeClr val="dk1"/>
                </a:solidFill>
              </a:rPr>
              <a:t>sử dụng thiết bị in thẻ để </a:t>
            </a:r>
            <a:r>
              <a:rPr b="1" lang="en">
                <a:solidFill>
                  <a:schemeClr val="dk1"/>
                </a:solidFill>
              </a:rPr>
              <a:t>đọc ID </a:t>
            </a:r>
            <a:r>
              <a:rPr lang="en">
                <a:solidFill>
                  <a:schemeClr val="dk1"/>
                </a:solidFill>
              </a:rPr>
              <a:t>của thẻ</a:t>
            </a:r>
          </a:p>
          <a:p>
            <a:pPr indent="-228600" lvl="0" marL="457200" rtl="0">
              <a:spcBef>
                <a:spcPts val="0"/>
              </a:spcBef>
              <a:buClr>
                <a:schemeClr val="dk1"/>
              </a:buClr>
              <a:buChar char="-"/>
            </a:pPr>
            <a:r>
              <a:rPr lang="en">
                <a:solidFill>
                  <a:schemeClr val="dk1"/>
                </a:solidFill>
              </a:rPr>
              <a:t>Tiếp theo, thiết bị sẽ gửi ID của thẻ này </a:t>
            </a:r>
            <a:r>
              <a:rPr b="1" lang="en">
                <a:solidFill>
                  <a:schemeClr val="dk1"/>
                </a:solidFill>
              </a:rPr>
              <a:t>kèm theo </a:t>
            </a:r>
            <a:r>
              <a:rPr lang="en">
                <a:solidFill>
                  <a:schemeClr val="dk1"/>
                </a:solidFill>
              </a:rPr>
              <a:t>thông tin khách hàng và hợp đồng </a:t>
            </a:r>
            <a:r>
              <a:rPr b="1" lang="en">
                <a:solidFill>
                  <a:schemeClr val="dk1"/>
                </a:solidFill>
              </a:rPr>
              <a:t>lên hệ thống</a:t>
            </a:r>
            <a:r>
              <a:rPr lang="en">
                <a:solidFill>
                  <a:schemeClr val="dk1"/>
                </a:solidFill>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Thứ ba</a:t>
            </a:r>
          </a:p>
          <a:p>
            <a:pPr indent="-228600" lvl="1" marL="914400" rtl="0">
              <a:lnSpc>
                <a:spcPct val="115000"/>
              </a:lnSpc>
              <a:spcBef>
                <a:spcPts val="0"/>
              </a:spcBef>
              <a:buClr>
                <a:schemeClr val="dk1"/>
              </a:buClr>
              <a:buChar char="-"/>
            </a:pPr>
            <a:r>
              <a:rPr lang="en">
                <a:solidFill>
                  <a:schemeClr val="dk1"/>
                </a:solidFill>
              </a:rPr>
              <a:t>Quy trình yêu cầu bồi thường vẫn chưa hiệu quả giữa người sữ dụng dịch vụ bảo hiểm và công ty bảo hiểm</a:t>
            </a:r>
          </a:p>
          <a:p>
            <a:pPr lvl="0" rtl="0">
              <a:lnSpc>
                <a:spcPct val="115000"/>
              </a:lnSpc>
              <a:spcBef>
                <a:spcPts val="0"/>
              </a:spcBef>
              <a:buClr>
                <a:schemeClr val="dk1"/>
              </a:buClr>
              <a:buSzPct val="100000"/>
              <a:buFont typeface="Arial"/>
              <a:buNone/>
            </a:pPr>
            <a:r>
              <a:rPr lang="en">
                <a:solidFill>
                  <a:schemeClr val="dk1"/>
                </a:solidFill>
              </a:rPr>
              <a:t>  		-  Chưa hiệu quả như thế nào ??? (nếu bị hỏi)</a:t>
            </a:r>
          </a:p>
          <a:p>
            <a:pPr lvl="0" rtl="0">
              <a:lnSpc>
                <a:spcPct val="115000"/>
              </a:lnSpc>
              <a:spcBef>
                <a:spcPts val="0"/>
              </a:spcBef>
              <a:buClr>
                <a:schemeClr val="dk1"/>
              </a:buClr>
              <a:buSzPct val="100000"/>
              <a:buFont typeface="Arial"/>
              <a:buNone/>
            </a:pPr>
            <a:r>
              <a:rPr lang="en">
                <a:solidFill>
                  <a:schemeClr val="dk1"/>
                </a:solidFill>
              </a:rPr>
              <a:t>  	 	-  Việc giải quyết yêu cầu bồi thường diễn ra trên giấy tờ, cần phải chờ sự xác nhận của cơ quan có thẩm quyền cũng như sự đồng thuận của công ty bảo hiểm!</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9" name="Shape 1049"/>
        <p:cNvGrpSpPr/>
        <p:nvPr/>
      </p:nvGrpSpPr>
      <p:grpSpPr>
        <a:xfrm>
          <a:off x="0" y="0"/>
          <a:ext cx="0" cy="0"/>
          <a:chOff x="0" y="0"/>
          <a:chExt cx="0" cy="0"/>
        </a:xfrm>
      </p:grpSpPr>
      <p:sp>
        <p:nvSpPr>
          <p:cNvPr id="1050" name="Shape 105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51" name="Shape 105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chemeClr val="dk1"/>
                </a:solidFill>
              </a:rPr>
              <a:t>Tại đây, nếu thẻ này chưa tồn tại, hệ thống sẽ </a:t>
            </a:r>
            <a:r>
              <a:rPr b="1" lang="en">
                <a:solidFill>
                  <a:schemeClr val="dk1"/>
                </a:solidFill>
              </a:rPr>
              <a:t>khởi tạo </a:t>
            </a:r>
            <a:r>
              <a:rPr lang="en">
                <a:solidFill>
                  <a:schemeClr val="dk1"/>
                </a:solidFill>
              </a:rPr>
              <a:t>một thực thể Card với thông tin là ID của thẻ vừa được gửi lên..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2" name="Shape 108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đó hệ thống sẽ </a:t>
            </a:r>
            <a:r>
              <a:rPr b="1" lang="en">
                <a:solidFill>
                  <a:schemeClr val="dk1"/>
                </a:solidFill>
              </a:rPr>
              <a:t>cấp phát </a:t>
            </a:r>
            <a:r>
              <a:rPr lang="en">
                <a:solidFill>
                  <a:schemeClr val="dk1"/>
                </a:solidFill>
              </a:rPr>
              <a:t>thẻ vừa tạo bằng cách </a:t>
            </a:r>
            <a:r>
              <a:rPr b="1" lang="en">
                <a:solidFill>
                  <a:schemeClr val="dk1"/>
                </a:solidFill>
              </a:rPr>
              <a:t>tạo </a:t>
            </a:r>
            <a:r>
              <a:rPr lang="en">
                <a:solidFill>
                  <a:schemeClr val="dk1"/>
                </a:solidFill>
              </a:rPr>
              <a:t>ra thực thể CardInstance.</a:t>
            </a:r>
          </a:p>
          <a:p>
            <a:pPr indent="-228600" lvl="0" marL="457200" rtl="0">
              <a:spcBef>
                <a:spcPts val="0"/>
              </a:spcBef>
              <a:buClr>
                <a:schemeClr val="dk1"/>
              </a:buClr>
              <a:buChar char="-"/>
            </a:pPr>
            <a:r>
              <a:rPr lang="en">
                <a:solidFill>
                  <a:schemeClr val="dk1"/>
                </a:solidFill>
              </a:rPr>
              <a:t>Thực thể này sẽ được </a:t>
            </a:r>
            <a:r>
              <a:rPr b="1" lang="en">
                <a:solidFill>
                  <a:schemeClr val="dk1"/>
                </a:solidFill>
              </a:rPr>
              <a:t>liên kết </a:t>
            </a:r>
            <a:r>
              <a:rPr lang="en">
                <a:solidFill>
                  <a:schemeClr val="dk1"/>
                </a:solidFill>
              </a:rPr>
              <a:t>với thực thể Customer và thực thể Contract để thể hiện cho việc cấp phát cho khách hàng và hợp đồng đó.</a:t>
            </a:r>
          </a:p>
          <a:p>
            <a:pPr indent="-228600" lvl="0" marL="457200" rtl="0">
              <a:spcBef>
                <a:spcPts val="0"/>
              </a:spcBef>
              <a:buClr>
                <a:schemeClr val="dk1"/>
              </a:buClr>
              <a:buChar char="-"/>
            </a:pPr>
            <a:r>
              <a:rPr lang="en">
                <a:solidFill>
                  <a:schemeClr val="dk1"/>
                </a:solidFill>
              </a:rPr>
              <a:t>Như vậy, việc in thẻ thực chất là </a:t>
            </a:r>
            <a:r>
              <a:rPr b="1" lang="en">
                <a:solidFill>
                  <a:schemeClr val="dk1"/>
                </a:solidFill>
              </a:rPr>
              <a:t>cập nhật </a:t>
            </a:r>
            <a:r>
              <a:rPr lang="en">
                <a:solidFill>
                  <a:schemeClr val="dk1"/>
                </a:solidFill>
              </a:rPr>
              <a:t>ID của thẻ vào hệ thống, </a:t>
            </a:r>
            <a:r>
              <a:rPr b="1" lang="en">
                <a:solidFill>
                  <a:schemeClr val="dk1"/>
                </a:solidFill>
              </a:rPr>
              <a:t>không có </a:t>
            </a:r>
            <a:r>
              <a:rPr lang="en">
                <a:solidFill>
                  <a:schemeClr val="dk1"/>
                </a:solidFill>
              </a:rPr>
              <a:t>dữ liệu nào được ghi vào thẻ, chúng tôi làm như vậy để đảm bảo tính bảo mật vì các thông tin trên thẻ có thể bị ghi đè hoặc sao chép.</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9" name="Shape 1119"/>
        <p:cNvGrpSpPr/>
        <p:nvPr/>
      </p:nvGrpSpPr>
      <p:grpSpPr>
        <a:xfrm>
          <a:off x="0" y="0"/>
          <a:ext cx="0" cy="0"/>
          <a:chOff x="0" y="0"/>
          <a:chExt cx="0" cy="0"/>
        </a:xfrm>
      </p:grpSpPr>
      <p:sp>
        <p:nvSpPr>
          <p:cNvPr id="1120" name="Shape 112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21" name="Shape 11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solidFill>
                  <a:schemeClr val="dk1"/>
                </a:solidFill>
              </a:rPr>
              <a:t>-Sau đây tôi giới thiệu kịch bản quá trình in thẻ cho hợp đồng.</a:t>
            </a:r>
          </a:p>
          <a:p>
            <a:pPr lvl="0" rtl="0">
              <a:lnSpc>
                <a:spcPct val="115000"/>
              </a:lnSpc>
              <a:spcBef>
                <a:spcPts val="0"/>
              </a:spcBef>
              <a:buClr>
                <a:schemeClr val="dk1"/>
              </a:buClr>
              <a:buSzPct val="100000"/>
              <a:buFont typeface="Arial"/>
              <a:buNone/>
            </a:pPr>
            <a:r>
              <a:rPr lang="en">
                <a:solidFill>
                  <a:schemeClr val="dk1"/>
                </a:solidFill>
              </a:rPr>
              <a:t>-Nhân viên sẽ </a:t>
            </a:r>
            <a:r>
              <a:rPr b="1" lang="en">
                <a:solidFill>
                  <a:schemeClr val="dk1"/>
                </a:solidFill>
              </a:rPr>
              <a:t>in thẻ cho </a:t>
            </a:r>
            <a:r>
              <a:rPr lang="en">
                <a:solidFill>
                  <a:schemeClr val="dk1"/>
                </a:solidFill>
              </a:rPr>
              <a:t>khách hàng Cao Thanh Minh, trạng thái của hợp đồng sẽ là “</a:t>
            </a:r>
            <a:r>
              <a:rPr b="1" lang="en">
                <a:solidFill>
                  <a:schemeClr val="dk1"/>
                </a:solidFill>
              </a:rPr>
              <a:t>Sẵn sàng</a:t>
            </a:r>
            <a:r>
              <a:rPr lang="en">
                <a:solidFill>
                  <a:schemeClr val="dk1"/>
                </a:solidFill>
              </a:rPr>
              <a:t>”.</a:t>
            </a:r>
          </a:p>
          <a:p>
            <a:pPr>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8" name="Shape 1128"/>
        <p:cNvGrpSpPr/>
        <p:nvPr/>
      </p:nvGrpSpPr>
      <p:grpSpPr>
        <a:xfrm>
          <a:off x="0" y="0"/>
          <a:ext cx="0" cy="0"/>
          <a:chOff x="0" y="0"/>
          <a:chExt cx="0" cy="0"/>
        </a:xfrm>
      </p:grpSpPr>
      <p:sp>
        <p:nvSpPr>
          <p:cNvPr id="1129" name="Shape 112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0" name="Shape 113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Để in thẻ cho hợp đồng, nhân viên sẽ sử dụng thiết bị in thẻ.</a:t>
            </a:r>
          </a:p>
          <a:p>
            <a:pPr indent="-228600" lvl="0" marL="457200" rtl="0">
              <a:spcBef>
                <a:spcPts val="0"/>
              </a:spcBef>
              <a:buChar char="-"/>
            </a:pPr>
            <a:r>
              <a:rPr lang="en"/>
              <a:t>Thiết bị in thẻ sẽ </a:t>
            </a:r>
            <a:r>
              <a:rPr b="1" lang="en"/>
              <a:t>lấy thông tin </a:t>
            </a:r>
            <a:r>
              <a:rPr lang="en"/>
              <a:t>của hợp đồng từ hệ thống, lúc này trạng thái của hợp đồng là “Không có thẻ”.</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4" name="Shape 1144"/>
        <p:cNvGrpSpPr/>
        <p:nvPr/>
      </p:nvGrpSpPr>
      <p:grpSpPr>
        <a:xfrm>
          <a:off x="0" y="0"/>
          <a:ext cx="0" cy="0"/>
          <a:chOff x="0" y="0"/>
          <a:chExt cx="0" cy="0"/>
        </a:xfrm>
      </p:grpSpPr>
      <p:sp>
        <p:nvSpPr>
          <p:cNvPr id="1145" name="Shape 114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6" name="Shape 11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Tiếp theo, </a:t>
            </a:r>
            <a:r>
              <a:rPr lang="en">
                <a:solidFill>
                  <a:schemeClr val="dk1"/>
                </a:solidFill>
              </a:rPr>
              <a:t>khi áp sát thẻ NFC vào thiết bị</a:t>
            </a:r>
            <a:r>
              <a:rPr lang="en"/>
              <a:t>, thiết bị sẽ </a:t>
            </a:r>
            <a:r>
              <a:rPr b="1" lang="en"/>
              <a:t>đọc thông tin </a:t>
            </a:r>
            <a:r>
              <a:rPr lang="en"/>
              <a:t>của thẻ</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9" name="Shape 1159"/>
        <p:cNvGrpSpPr/>
        <p:nvPr/>
      </p:nvGrpSpPr>
      <p:grpSpPr>
        <a:xfrm>
          <a:off x="0" y="0"/>
          <a:ext cx="0" cy="0"/>
          <a:chOff x="0" y="0"/>
          <a:chExt cx="0" cy="0"/>
        </a:xfrm>
      </p:grpSpPr>
      <p:sp>
        <p:nvSpPr>
          <p:cNvPr id="1160" name="Shape 116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61" name="Shape 116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Khi có đầy đủ thông tin hợp đồng và thẻ, ứng dụng sẽ </a:t>
            </a:r>
            <a:r>
              <a:rPr b="1" lang="en"/>
              <a:t>gắn mã thẻ </a:t>
            </a:r>
            <a:r>
              <a:rPr lang="en"/>
              <a:t>vào hợp đồng.</a:t>
            </a:r>
          </a:p>
          <a:p>
            <a:pPr indent="-228600" lvl="0" marL="457200" rtl="0">
              <a:spcBef>
                <a:spcPts val="0"/>
              </a:spcBef>
              <a:buChar char="-"/>
            </a:pPr>
            <a:r>
              <a:rPr lang="en">
                <a:solidFill>
                  <a:schemeClr val="dk1"/>
                </a:solidFill>
              </a:rPr>
              <a:t>Trạng thái của hợp đồng sẽ chuyển thành “Sẵn sàng”.</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2" name="Shape 1172"/>
        <p:cNvGrpSpPr/>
        <p:nvPr/>
      </p:nvGrpSpPr>
      <p:grpSpPr>
        <a:xfrm>
          <a:off x="0" y="0"/>
          <a:ext cx="0" cy="0"/>
          <a:chOff x="0" y="0"/>
          <a:chExt cx="0" cy="0"/>
        </a:xfrm>
      </p:grpSpPr>
      <p:sp>
        <p:nvSpPr>
          <p:cNvPr id="1173" name="Shape 117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74" name="Shape 117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Cuối cùng, khách hàng kiểm tra thông tin thẻ đã được gắn với hợp đồng.</a:t>
            </a:r>
          </a:p>
          <a:p>
            <a:pPr indent="-228600" lvl="0" marL="457200" rtl="0">
              <a:spcBef>
                <a:spcPts val="0"/>
              </a:spcBef>
              <a:buChar char="-"/>
            </a:pPr>
            <a:r>
              <a:rPr lang="en"/>
              <a:t>Như vậy, đây là mô hình đầy đủ, tiếp theo, tôi xin được demo quá trình in thẻ cho hợp đồng.</a:t>
            </a:r>
          </a:p>
          <a:p>
            <a:pPr indent="-228600" lvl="0" marL="457200" rtl="0">
              <a:spcBef>
                <a:spcPts val="0"/>
              </a:spcBef>
              <a:buChar char="-"/>
            </a:pPr>
            <a:r>
              <a:rPr lang="en"/>
              <a:t>Tôi xin phép chuyển sang ứng dụng in thẻ để thực hiện in thẻ cho hợp đồng vừa mới đăng ký.</a:t>
            </a:r>
          </a:p>
          <a:p>
            <a:pPr indent="-228600" lvl="0" marL="457200" rtl="0">
              <a:spcBef>
                <a:spcPts val="0"/>
              </a:spcBef>
              <a:buChar char="-"/>
            </a:pPr>
            <a:r>
              <a:rPr lang="en"/>
              <a:t>Đây là giao diện chính của ứng dụng in thẻ, ở đây có một danh sách các hợp đồng có trong hệ thống, ứng dụng sẽ ưu tiên những hợp đồng chưa có thẻ lên đầu để thuận tiện cho nhân viên in thẻ.</a:t>
            </a:r>
          </a:p>
          <a:p>
            <a:pPr indent="-228600" lvl="0" marL="457200" rtl="0">
              <a:spcBef>
                <a:spcPts val="0"/>
              </a:spcBef>
              <a:buChar char="-"/>
            </a:pPr>
            <a:r>
              <a:rPr lang="en"/>
              <a:t>Để in thẻ cho hợp đồng, tôi xin tìm kiếm hợp đồng cần in, ứng dụng hỗ trợ tìm kiếm bằng mã hợp đồng hoặc tên khách hàng, tôi xin phép tìm kiếm bằng tên khách hàng, từ kết quả tìm kiếm, tôi lựa chọn hợp đồng có mã số HDxxxx của khách hàng xxxx.</a:t>
            </a:r>
          </a:p>
          <a:p>
            <a:pPr indent="-228600" lvl="0" marL="457200" rtl="0">
              <a:spcBef>
                <a:spcPts val="0"/>
              </a:spcBef>
              <a:buChar char="-"/>
            </a:pPr>
            <a:r>
              <a:rPr lang="en"/>
              <a:t>Sau khi lựa chọn hợp đồng, tôi sẽ chọn Lưu thông tin vào thẻ và tiến hành áp sát thẻ NFC vào thiết bị.</a:t>
            </a:r>
          </a:p>
          <a:p>
            <a:pPr indent="-228600" lvl="0" marL="457200" rtl="0">
              <a:spcBef>
                <a:spcPts val="0"/>
              </a:spcBef>
              <a:buChar char="-"/>
            </a:pPr>
            <a:r>
              <a:rPr lang="en"/>
              <a:t>Như vậy, tôi đã in thẻ cho hợp đồng HDxxx thành công vào thẻ màu… này.</a:t>
            </a:r>
          </a:p>
          <a:p>
            <a:pPr indent="-228600" lvl="0" marL="457200" rtl="0">
              <a:spcBef>
                <a:spcPts val="0"/>
              </a:spcBef>
              <a:buChar char="-"/>
            </a:pPr>
            <a:r>
              <a:rPr lang="en"/>
              <a:t>Tôi xin phép vào giao diện khách hàng để kiểm tra lại trạng thái của hợp đồng.</a:t>
            </a:r>
          </a:p>
          <a:p>
            <a:pPr indent="-228600" lvl="0" marL="457200" rtl="0">
              <a:spcBef>
                <a:spcPts val="0"/>
              </a:spcBef>
              <a:buClr>
                <a:schemeClr val="dk1"/>
              </a:buClr>
              <a:buChar char="-"/>
            </a:pPr>
            <a:r>
              <a:rPr lang="en">
                <a:solidFill>
                  <a:schemeClr val="dk1"/>
                </a:solidFill>
              </a:rPr>
              <a:t>Lúc này, trạng thái của hợp đồng sau khi được cấp phát thẻ đã trở thành Sẵn sàng.</a:t>
            </a:r>
          </a:p>
          <a:p>
            <a:pPr indent="-228600" lvl="0" marL="457200" rtl="0">
              <a:spcBef>
                <a:spcPts val="0"/>
              </a:spcBef>
              <a:buClr>
                <a:schemeClr val="dk1"/>
              </a:buClr>
              <a:buChar char="-"/>
            </a:pPr>
            <a:r>
              <a:rPr lang="en">
                <a:solidFill>
                  <a:schemeClr val="dk1"/>
                </a:solidFill>
              </a:rPr>
              <a:t>Đồng thời, tôi cũng có thể xem được thông tin thẻ đã cấp phát cho hợp đồng.</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4" name="Shape 1184"/>
        <p:cNvGrpSpPr/>
        <p:nvPr/>
      </p:nvGrpSpPr>
      <p:grpSpPr>
        <a:xfrm>
          <a:off x="0" y="0"/>
          <a:ext cx="0" cy="0"/>
          <a:chOff x="0" y="0"/>
          <a:chExt cx="0" cy="0"/>
        </a:xfrm>
      </p:grpSpPr>
      <p:sp>
        <p:nvSpPr>
          <p:cNvPr id="1185" name="Shape 118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86" name="Shape 118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tôi đã trình bày xong về quy trình in thẻ cho hợp đồng.</a:t>
            </a:r>
          </a:p>
          <a:p>
            <a:pPr indent="-228600" lvl="0" marL="457200" rtl="0">
              <a:spcBef>
                <a:spcPts val="0"/>
              </a:spcBef>
              <a:buClr>
                <a:schemeClr val="dk1"/>
              </a:buClr>
              <a:buChar char="-"/>
            </a:pPr>
            <a:r>
              <a:rPr lang="en">
                <a:solidFill>
                  <a:schemeClr val="dk1"/>
                </a:solidFill>
              </a:rPr>
              <a:t>Trạng thái của hợp đồng đã được chuyển từ “</a:t>
            </a:r>
            <a:r>
              <a:rPr b="1" lang="en">
                <a:solidFill>
                  <a:schemeClr val="dk1"/>
                </a:solidFill>
              </a:rPr>
              <a:t>Không có thẻ</a:t>
            </a:r>
            <a:r>
              <a:rPr lang="en">
                <a:solidFill>
                  <a:schemeClr val="dk1"/>
                </a:solidFill>
              </a:rPr>
              <a:t>” thành “</a:t>
            </a:r>
            <a:r>
              <a:rPr b="1" lang="en">
                <a:solidFill>
                  <a:schemeClr val="dk1"/>
                </a:solidFill>
              </a:rPr>
              <a:t>Sẵn sàng</a:t>
            </a:r>
            <a:r>
              <a:rPr lang="en">
                <a:solidFill>
                  <a:schemeClr val="dk1"/>
                </a:solidFill>
              </a:rPr>
              <a:t>”.</a:t>
            </a:r>
          </a:p>
          <a:p>
            <a:pPr indent="-228600" lvl="0" marL="457200" rtl="0">
              <a:spcBef>
                <a:spcPts val="0"/>
              </a:spcBef>
              <a:buClr>
                <a:schemeClr val="dk1"/>
              </a:buClr>
              <a:buChar char="-"/>
            </a:pPr>
            <a:r>
              <a:rPr lang="en">
                <a:solidFill>
                  <a:schemeClr val="dk1"/>
                </a:solidFill>
              </a:rPr>
              <a:t>Tiếp theo, bạn Phùng Quang Minh Trí sẽ giới thiệu ứng dụng kiểm tra thẻ.</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4" name="Shape 1194"/>
        <p:cNvGrpSpPr/>
        <p:nvPr/>
      </p:nvGrpSpPr>
      <p:grpSpPr>
        <a:xfrm>
          <a:off x="0" y="0"/>
          <a:ext cx="0" cy="0"/>
          <a:chOff x="0" y="0"/>
          <a:chExt cx="0" cy="0"/>
        </a:xfrm>
      </p:grpSpPr>
      <p:sp>
        <p:nvSpPr>
          <p:cNvPr id="1195" name="Shape 119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6" name="Shape 119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chức năng kiểm tra thẻ và cách hoạt động.</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0" name="Shape 1200"/>
        <p:cNvGrpSpPr/>
        <p:nvPr/>
      </p:nvGrpSpPr>
      <p:grpSpPr>
        <a:xfrm>
          <a:off x="0" y="0"/>
          <a:ext cx="0" cy="0"/>
          <a:chOff x="0" y="0"/>
          <a:chExt cx="0" cy="0"/>
        </a:xfrm>
      </p:grpSpPr>
      <p:sp>
        <p:nvSpPr>
          <p:cNvPr id="1201" name="Shape 120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2" name="Shape 120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Tôi xin giới thiệu về ứng dụng kiểm tra thẻ.</a:t>
            </a:r>
          </a:p>
          <a:p>
            <a:pPr indent="-228600" lvl="0" marL="457200" rtl="0">
              <a:spcBef>
                <a:spcPts val="0"/>
              </a:spcBef>
              <a:buClr>
                <a:schemeClr val="dk1"/>
              </a:buClr>
              <a:buChar char="-"/>
            </a:pPr>
            <a:r>
              <a:rPr lang="en">
                <a:solidFill>
                  <a:schemeClr val="dk1"/>
                </a:solidFill>
              </a:rPr>
              <a:t>Hệ thống của chúng tôi cung cấp một ứng dụng để </a:t>
            </a:r>
            <a:r>
              <a:rPr b="1" lang="en">
                <a:solidFill>
                  <a:schemeClr val="dk1"/>
                </a:solidFill>
              </a:rPr>
              <a:t>giả lập thiết bị kiểm</a:t>
            </a:r>
            <a:r>
              <a:rPr lang="en">
                <a:solidFill>
                  <a:schemeClr val="dk1"/>
                </a:solidFill>
              </a:rPr>
              <a:t> tra thẻ dành cho CSGT. CSGT có thể sử dụng ứng dụng này để kiểm tra tính hợp lệ của thẻ cũng như tình trạng thẻ bảo hiểm còn hạn hay hết hạn.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5" name="Shape 9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None/>
            </a:pPr>
            <a:r>
              <a:rPr lang="en"/>
              <a:t>Cuối cùng</a:t>
            </a:r>
          </a:p>
          <a:p>
            <a:pPr indent="-228600" lvl="0" marL="457200" rtl="0">
              <a:lnSpc>
                <a:spcPct val="115000"/>
              </a:lnSpc>
              <a:spcBef>
                <a:spcPts val="0"/>
              </a:spcBef>
              <a:buChar char="-"/>
            </a:pPr>
            <a:r>
              <a:rPr lang="en"/>
              <a:t>Giấy chứng nhận bảo hiểm hiện tại vẫn đang được làm bằng giấy do đó dễ dẫn đến việc bị hư hỏng như (cháy, rách, bị ướt, …) và cũng có thể bị làm giả</a:t>
            </a:r>
          </a:p>
          <a:p>
            <a:pPr>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8" name="Shape 1208"/>
        <p:cNvGrpSpPr/>
        <p:nvPr/>
      </p:nvGrpSpPr>
      <p:grpSpPr>
        <a:xfrm>
          <a:off x="0" y="0"/>
          <a:ext cx="0" cy="0"/>
          <a:chOff x="0" y="0"/>
          <a:chExt cx="0" cy="0"/>
        </a:xfrm>
      </p:grpSpPr>
      <p:sp>
        <p:nvSpPr>
          <p:cNvPr id="1209" name="Shape 120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10" name="Shape 121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Chúng tôi cung cấp một thành phần </a:t>
            </a:r>
            <a:r>
              <a:rPr b="1" lang="en"/>
              <a:t>Web Service</a:t>
            </a:r>
            <a:r>
              <a:rPr lang="en"/>
              <a:t> có nhiệm vụ </a:t>
            </a:r>
            <a:r>
              <a:rPr b="1" lang="en"/>
              <a:t>tiếp nhận yêu cầu</a:t>
            </a:r>
            <a:r>
              <a:rPr lang="en"/>
              <a:t> từ thiết bị kiểm tra thẻ và trả về kết quả của thẻ.</a:t>
            </a:r>
          </a:p>
          <a:p>
            <a:pPr indent="-228600" lvl="0" marL="457200">
              <a:spcBef>
                <a:spcPts val="0"/>
              </a:spcBef>
              <a:buChar char="-"/>
            </a:pPr>
            <a:r>
              <a:rPr lang="en"/>
              <a:t>Trong môi trường thực tế, các cơ quan CA hoặc các đơn vị có nhu cầu kiểm tra tính hợp lệ của thẻ bảo hiểm có thể sử dụng dịch vụ này để kiểm tra.</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0" name="Shape 1220"/>
        <p:cNvGrpSpPr/>
        <p:nvPr/>
      </p:nvGrpSpPr>
      <p:grpSpPr>
        <a:xfrm>
          <a:off x="0" y="0"/>
          <a:ext cx="0" cy="0"/>
          <a:chOff x="0" y="0"/>
          <a:chExt cx="0" cy="0"/>
        </a:xfrm>
      </p:grpSpPr>
      <p:sp>
        <p:nvSpPr>
          <p:cNvPr id="1221" name="Shape 122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22" name="Shape 122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Khi kiểm tra thông tin một thẻ, các kết quả trả về có thể là:</a:t>
            </a:r>
          </a:p>
          <a:p>
            <a:pPr indent="-228600" lvl="1" marL="914400" rtl="0">
              <a:spcBef>
                <a:spcPts val="0"/>
              </a:spcBef>
              <a:buChar char="-"/>
            </a:pPr>
            <a:r>
              <a:rPr lang="en"/>
              <a:t>Thẻ hợp lệ.</a:t>
            </a:r>
          </a:p>
          <a:p>
            <a:pPr indent="-228600" lvl="1" marL="914400" rtl="0">
              <a:spcBef>
                <a:spcPts val="0"/>
              </a:spcBef>
              <a:buChar char="-"/>
            </a:pPr>
            <a:r>
              <a:rPr lang="en">
                <a:solidFill>
                  <a:schemeClr val="dk1"/>
                </a:solidFill>
              </a:rPr>
              <a:t>Thẻ sắp hết hạn.</a:t>
            </a:r>
          </a:p>
          <a:p>
            <a:pPr indent="-228600" lvl="1" marL="914400" rtl="0">
              <a:spcBef>
                <a:spcPts val="0"/>
              </a:spcBef>
              <a:buChar char="-"/>
            </a:pPr>
            <a:r>
              <a:rPr lang="en"/>
              <a:t>Thẻ hết hạn.</a:t>
            </a:r>
          </a:p>
          <a:p>
            <a:pPr indent="-228600" lvl="1" marL="914400" rtl="0">
              <a:spcBef>
                <a:spcPts val="0"/>
              </a:spcBef>
              <a:buClr>
                <a:schemeClr val="dk1"/>
              </a:buClr>
              <a:buChar char="-"/>
            </a:pPr>
            <a:r>
              <a:rPr lang="en">
                <a:solidFill>
                  <a:schemeClr val="dk1"/>
                </a:solidFill>
              </a:rPr>
              <a:t>Thẻ không hợp lệ.</a:t>
            </a:r>
          </a:p>
          <a:p>
            <a:pPr indent="-228600" lvl="0" marL="457200">
              <a:spcBef>
                <a:spcPts val="0"/>
              </a:spcBef>
              <a:buClr>
                <a:schemeClr val="dk1"/>
              </a:buClr>
              <a:buChar char="-"/>
            </a:pPr>
            <a:r>
              <a:rPr lang="en">
                <a:solidFill>
                  <a:schemeClr val="dk1"/>
                </a:solidFill>
              </a:rPr>
              <a:t>Dựa vào thông tin trả về của ứng dụng, CSGT có thể đưa ra phương thức xử lý phù hợp với người vi phạm.</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7" name="Shape 1247"/>
        <p:cNvGrpSpPr/>
        <p:nvPr/>
      </p:nvGrpSpPr>
      <p:grpSpPr>
        <a:xfrm>
          <a:off x="0" y="0"/>
          <a:ext cx="0" cy="0"/>
          <a:chOff x="0" y="0"/>
          <a:chExt cx="0" cy="0"/>
        </a:xfrm>
      </p:grpSpPr>
      <p:sp>
        <p:nvSpPr>
          <p:cNvPr id="1248" name="Shape 124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9" name="Shape 12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cách hoạt động của thiết bị kiểm tra thẻ.</a:t>
            </a:r>
          </a:p>
          <a:p>
            <a:pPr indent="-228600" lvl="0" marL="457200" rtl="0">
              <a:spcBef>
                <a:spcPts val="0"/>
              </a:spcBef>
              <a:buChar char="-"/>
            </a:pPr>
            <a:r>
              <a:rPr lang="en"/>
              <a:t>Khi CSGT áp sát thẻ vào thiết bị, ứng dụng sẽ đọc mã số ID của thẻ.</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5" name="Shape 1265"/>
        <p:cNvGrpSpPr/>
        <p:nvPr/>
      </p:nvGrpSpPr>
      <p:grpSpPr>
        <a:xfrm>
          <a:off x="0" y="0"/>
          <a:ext cx="0" cy="0"/>
          <a:chOff x="0" y="0"/>
          <a:chExt cx="0" cy="0"/>
        </a:xfrm>
      </p:grpSpPr>
      <p:sp>
        <p:nvSpPr>
          <p:cNvPr id="1266" name="Shape 126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67" name="Shape 126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thiết bị sẽ </a:t>
            </a:r>
            <a:r>
              <a:rPr b="1" lang="en"/>
              <a:t>gửi mã số</a:t>
            </a:r>
            <a:r>
              <a:rPr lang="en"/>
              <a:t> này lên hệ thống để kiểm tra tính hợp lệ của thẻ.</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7" name="Shape 1287"/>
        <p:cNvGrpSpPr/>
        <p:nvPr/>
      </p:nvGrpSpPr>
      <p:grpSpPr>
        <a:xfrm>
          <a:off x="0" y="0"/>
          <a:ext cx="0" cy="0"/>
          <a:chOff x="0" y="0"/>
          <a:chExt cx="0" cy="0"/>
        </a:xfrm>
      </p:grpSpPr>
      <p:sp>
        <p:nvSpPr>
          <p:cNvPr id="1288" name="Shape 1288"/>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89" name="Shape 128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Tại đây, hệ thống có thể</a:t>
            </a:r>
            <a:r>
              <a:rPr b="1" lang="en"/>
              <a:t> tìm ra được thực thể Card</a:t>
            </a:r>
            <a:r>
              <a:rPr lang="en"/>
              <a:t> nhờ có mã thẻ, sau đó có thể</a:t>
            </a:r>
            <a:r>
              <a:rPr b="1" lang="en"/>
              <a:t> tìm ra được CardInstance</a:t>
            </a:r>
            <a:r>
              <a:rPr lang="en"/>
              <a:t> là lần cấp phát đang có hiệu lực hiện tại của thẻ, và từ đó có thể lấy được thông tin của KH và hợp đồng đang gắn với thẻ đó.</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9" name="Shape 1329"/>
        <p:cNvGrpSpPr/>
        <p:nvPr/>
      </p:nvGrpSpPr>
      <p:grpSpPr>
        <a:xfrm>
          <a:off x="0" y="0"/>
          <a:ext cx="0" cy="0"/>
          <a:chOff x="0" y="0"/>
          <a:chExt cx="0" cy="0"/>
        </a:xfrm>
      </p:grpSpPr>
      <p:sp>
        <p:nvSpPr>
          <p:cNvPr id="1330" name="Shape 13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31" name="Shape 133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khi có được thông tin hợp đồng, hệ thống sẽ trả về kết quả dựa trên trạng thái của hợp đồng.</a:t>
            </a:r>
          </a:p>
          <a:p>
            <a:pPr indent="-228600" lvl="0" marL="457200" rtl="0">
              <a:spcBef>
                <a:spcPts val="0"/>
              </a:spcBef>
              <a:buClr>
                <a:schemeClr val="dk1"/>
              </a:buClr>
              <a:buChar char="-"/>
            </a:pPr>
            <a:r>
              <a:rPr lang="en">
                <a:solidFill>
                  <a:schemeClr val="dk1"/>
                </a:solidFill>
              </a:rPr>
              <a:t>Đối với các hợp đồng với trạng thái Chưa kích hoạt, Chưa có thẻ hoặc Đã hủy, hệ thống trả về kết quả Thẻ không hợp lệ.</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4" name="Shape 1354"/>
        <p:cNvGrpSpPr/>
        <p:nvPr/>
      </p:nvGrpSpPr>
      <p:grpSpPr>
        <a:xfrm>
          <a:off x="0" y="0"/>
          <a:ext cx="0" cy="0"/>
          <a:chOff x="0" y="0"/>
          <a:chExt cx="0" cy="0"/>
        </a:xfrm>
      </p:grpSpPr>
      <p:sp>
        <p:nvSpPr>
          <p:cNvPr id="1355" name="Shape 1355"/>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6" name="Shape 13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2" name="Shape 1382"/>
        <p:cNvGrpSpPr/>
        <p:nvPr/>
      </p:nvGrpSpPr>
      <p:grpSpPr>
        <a:xfrm>
          <a:off x="0" y="0"/>
          <a:ext cx="0" cy="0"/>
          <a:chOff x="0" y="0"/>
          <a:chExt cx="0" cy="0"/>
        </a:xfrm>
      </p:grpSpPr>
      <p:sp>
        <p:nvSpPr>
          <p:cNvPr id="1383" name="Shape 138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84" name="Shape 138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1" name="Shape 1411"/>
        <p:cNvGrpSpPr/>
        <p:nvPr/>
      </p:nvGrpSpPr>
      <p:grpSpPr>
        <a:xfrm>
          <a:off x="0" y="0"/>
          <a:ext cx="0" cy="0"/>
          <a:chOff x="0" y="0"/>
          <a:chExt cx="0" cy="0"/>
        </a:xfrm>
      </p:grpSpPr>
      <p:sp>
        <p:nvSpPr>
          <p:cNvPr id="1412" name="Shape 141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13" name="Shape 141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Đối với những hợp đồng hết hạn, hệ thống trả về kết quả Thẻ đã hết hạn.</a:t>
            </a:r>
          </a:p>
          <a:p>
            <a:pPr lvl="0" rtl="0">
              <a:spcBef>
                <a:spcPts val="0"/>
              </a:spcBef>
              <a:buNone/>
            </a:pPr>
            <a:r>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2" name="Shape 1442"/>
        <p:cNvGrpSpPr/>
        <p:nvPr/>
      </p:nvGrpSpPr>
      <p:grpSpPr>
        <a:xfrm>
          <a:off x="0" y="0"/>
          <a:ext cx="0" cy="0"/>
          <a:chOff x="0" y="0"/>
          <a:chExt cx="0" cy="0"/>
        </a:xfrm>
      </p:grpSpPr>
      <p:sp>
        <p:nvSpPr>
          <p:cNvPr id="1443" name="Shape 144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44" name="Shape 144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Đối với những hợp đồng Sẵn sàng hoặc Đang yêu cầu hủy, hệ thống trả về kết quả Thẻ hợp lệ.</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 name="Shape 10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Như vậy tôi đã trình bày xong những đề còn hạn chế trong việc sử dụng dịch vụ bảo hiểm hiện tại!</a:t>
            </a:r>
          </a:p>
          <a:p>
            <a:pPr indent="-228600" lvl="0" marL="457200" rtl="0">
              <a:lnSpc>
                <a:spcPct val="115000"/>
              </a:lnSpc>
              <a:spcBef>
                <a:spcPts val="0"/>
              </a:spcBef>
              <a:buChar char="-"/>
            </a:pPr>
            <a:r>
              <a:rPr lang="en"/>
              <a:t>Sau đây tồi xin trình bày giải pháp </a:t>
            </a:r>
          </a:p>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5" name="Shape 1475"/>
        <p:cNvGrpSpPr/>
        <p:nvPr/>
      </p:nvGrpSpPr>
      <p:grpSpPr>
        <a:xfrm>
          <a:off x="0" y="0"/>
          <a:ext cx="0" cy="0"/>
          <a:chOff x="0" y="0"/>
          <a:chExt cx="0" cy="0"/>
        </a:xfrm>
      </p:grpSpPr>
      <p:sp>
        <p:nvSpPr>
          <p:cNvPr id="1476" name="Shape 147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77" name="Shape 14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0" name="Shape 1510"/>
        <p:cNvGrpSpPr/>
        <p:nvPr/>
      </p:nvGrpSpPr>
      <p:grpSpPr>
        <a:xfrm>
          <a:off x="0" y="0"/>
          <a:ext cx="0" cy="0"/>
          <a:chOff x="0" y="0"/>
          <a:chExt cx="0" cy="0"/>
        </a:xfrm>
      </p:grpSpPr>
      <p:sp>
        <p:nvSpPr>
          <p:cNvPr id="1511" name="Shape 15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12" name="Shape 15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Trong trường hợp thẻ hợp lệ, nếu thời gian hiệu lực của hợp đồng còn lại bé hơn 15 ngày, hệ thống sẽ thông báo Thẻ sắp hết hạn.</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9" name="Shape 1529"/>
        <p:cNvGrpSpPr/>
        <p:nvPr/>
      </p:nvGrpSpPr>
      <p:grpSpPr>
        <a:xfrm>
          <a:off x="0" y="0"/>
          <a:ext cx="0" cy="0"/>
          <a:chOff x="0" y="0"/>
          <a:chExt cx="0" cy="0"/>
        </a:xfrm>
      </p:grpSpPr>
      <p:sp>
        <p:nvSpPr>
          <p:cNvPr id="1530" name="Shape 15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31" name="Shape 153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Tiếp theo, thiết bị kiểm tra thẻ nhận được kết quả trả về từ hệ thống và hiển thị kết quả cho CSGT.</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1" name="Shape 1551"/>
        <p:cNvGrpSpPr/>
        <p:nvPr/>
      </p:nvGrpSpPr>
      <p:grpSpPr>
        <a:xfrm>
          <a:off x="0" y="0"/>
          <a:ext cx="0" cy="0"/>
          <a:chOff x="0" y="0"/>
          <a:chExt cx="0" cy="0"/>
        </a:xfrm>
      </p:grpSpPr>
      <p:sp>
        <p:nvSpPr>
          <p:cNvPr id="1552" name="Shape 155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3" name="Shape 15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
              <a:t>-Sau đây tôi xin demo chức năng kiểm tra thẻ hợp lệ.</a:t>
            </a:r>
          </a:p>
          <a:p>
            <a:pPr lvl="0" rtl="0">
              <a:lnSpc>
                <a:spcPct val="115000"/>
              </a:lnSpc>
              <a:spcBef>
                <a:spcPts val="0"/>
              </a:spcBef>
              <a:buClr>
                <a:schemeClr val="dk1"/>
              </a:buClr>
              <a:buSzPct val="100000"/>
              <a:buFont typeface="Arial"/>
              <a:buNone/>
            </a:pPr>
            <a:r>
              <a:rPr lang="en"/>
              <a:t>-Tôi xin giới thiệu kịch bản như sau: tôi sẽ dùng thiết bị kiểm tra thẻ để kiểm tra thông tin thẻ vừa được in cho hợp đồng trước đó, sau đó CSGT có thể dùng thiết bị để thêm thông tin vi phạm ATGT của KH; và cuối cùng, KH có thể đăng nhập vào hệ thống để xem lịch sử truy cập của thẻ cũng như thông tin vi phạm.</a:t>
            </a:r>
          </a:p>
          <a:p>
            <a:pPr>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0" name="Shape 1560"/>
        <p:cNvGrpSpPr/>
        <p:nvPr/>
      </p:nvGrpSpPr>
      <p:grpSpPr>
        <a:xfrm>
          <a:off x="0" y="0"/>
          <a:ext cx="0" cy="0"/>
          <a:chOff x="0" y="0"/>
          <a:chExt cx="0" cy="0"/>
        </a:xfrm>
      </p:grpSpPr>
      <p:sp>
        <p:nvSpPr>
          <p:cNvPr id="1561" name="Shape 156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62" name="Shape 156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t>CSGT sử dụng thiết bị kiểm tra thẻ để kiểm tra thẻ bảo hiểm.</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5" name="Shape 1575"/>
        <p:cNvGrpSpPr/>
        <p:nvPr/>
      </p:nvGrpSpPr>
      <p:grpSpPr>
        <a:xfrm>
          <a:off x="0" y="0"/>
          <a:ext cx="0" cy="0"/>
          <a:chOff x="0" y="0"/>
          <a:chExt cx="0" cy="0"/>
        </a:xfrm>
      </p:grpSpPr>
      <p:sp>
        <p:nvSpPr>
          <p:cNvPr id="1576" name="Shape 1576"/>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77" name="Shape 157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t>Lúc này, hệ thống sẽ trả về kết quả là thẻ hợp lệ.</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9" name="Shape 1589"/>
        <p:cNvGrpSpPr/>
        <p:nvPr/>
      </p:nvGrpSpPr>
      <p:grpSpPr>
        <a:xfrm>
          <a:off x="0" y="0"/>
          <a:ext cx="0" cy="0"/>
          <a:chOff x="0" y="0"/>
          <a:chExt cx="0" cy="0"/>
        </a:xfrm>
      </p:grpSpPr>
      <p:sp>
        <p:nvSpPr>
          <p:cNvPr id="1590" name="Shape 159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91" name="Shape 159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t>CSGT sẽ tiến hành thêm thông tin vi phạm cho thẻ.</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1" name="Shape 1601"/>
        <p:cNvGrpSpPr/>
        <p:nvPr/>
      </p:nvGrpSpPr>
      <p:grpSpPr>
        <a:xfrm>
          <a:off x="0" y="0"/>
          <a:ext cx="0" cy="0"/>
          <a:chOff x="0" y="0"/>
          <a:chExt cx="0" cy="0"/>
        </a:xfrm>
      </p:grpSpPr>
      <p:sp>
        <p:nvSpPr>
          <p:cNvPr id="1602" name="Shape 160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03" name="Shape 160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t>Cuối cùng, KH có thể đăng nhập vào hệ thống để kiểm tra thông tin vi phạm cũng như lịch sử truy cập thẻ.</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2" name="Shape 1612"/>
        <p:cNvGrpSpPr/>
        <p:nvPr/>
      </p:nvGrpSpPr>
      <p:grpSpPr>
        <a:xfrm>
          <a:off x="0" y="0"/>
          <a:ext cx="0" cy="0"/>
          <a:chOff x="0" y="0"/>
          <a:chExt cx="0" cy="0"/>
        </a:xfrm>
      </p:grpSpPr>
      <p:sp>
        <p:nvSpPr>
          <p:cNvPr id="1613" name="Shape 161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4" name="Shape 161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Như vậy, tôi đã trình bày xong về quy trình kiểm tra thẻ. Trạng thái của hợp đồng không có sự thay đổi, vẫn đang là </a:t>
            </a:r>
            <a:r>
              <a:rPr b="1" lang="en">
                <a:solidFill>
                  <a:schemeClr val="dk1"/>
                </a:solidFill>
              </a:rPr>
              <a:t>Sẵn sàng</a:t>
            </a:r>
            <a:r>
              <a:rPr lang="en">
                <a:solidFill>
                  <a:schemeClr val="dk1"/>
                </a:solidFill>
              </a:rPr>
              <a:t>.</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3" name="Shape 1623"/>
        <p:cNvGrpSpPr/>
        <p:nvPr/>
      </p:nvGrpSpPr>
      <p:grpSpPr>
        <a:xfrm>
          <a:off x="0" y="0"/>
          <a:ext cx="0" cy="0"/>
          <a:chOff x="0" y="0"/>
          <a:chExt cx="0" cy="0"/>
        </a:xfrm>
      </p:grpSpPr>
      <p:sp>
        <p:nvSpPr>
          <p:cNvPr id="1624" name="Shape 1624"/>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25" name="Shape 162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đây tôi xin trình bày về tiến trình chạy ngầm và chức năng thông báo cho khách hàng khi hợp đồng sắp hết hạn hoặc hết hạn.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t>Qua quá trình nghiên cứu và khảo sát nhóm chúng tôi đã xây dựng hệ thống MIC bao gồm :</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9" name="Shape 1629"/>
        <p:cNvGrpSpPr/>
        <p:nvPr/>
      </p:nvGrpSpPr>
      <p:grpSpPr>
        <a:xfrm>
          <a:off x="0" y="0"/>
          <a:ext cx="0" cy="0"/>
          <a:chOff x="0" y="0"/>
          <a:chExt cx="0" cy="0"/>
        </a:xfrm>
      </p:grpSpPr>
      <p:sp>
        <p:nvSpPr>
          <p:cNvPr id="1630" name="Shape 163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1" name="Shape 163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Tôi xin giới thiệu về tiến trình chạy ngầm của hệ thống, được gọi là scheduler.</a:t>
            </a:r>
          </a:p>
          <a:p>
            <a:pPr indent="-228600" lvl="0" marL="457200">
              <a:spcBef>
                <a:spcPts val="0"/>
              </a:spcBef>
              <a:buChar char="-"/>
            </a:pPr>
            <a:r>
              <a:rPr lang="en"/>
              <a:t>Scheduler là một thành phần nằm trong hệ thống có nhiệm vụ thực hiện kiểm tra ngày hết hạn của các hợp đồng, đồng thời thay đổi trạng thái của các hợp đồng nếu cần thiết.</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9" name="Shape 1639"/>
        <p:cNvGrpSpPr/>
        <p:nvPr/>
      </p:nvGrpSpPr>
      <p:grpSpPr>
        <a:xfrm>
          <a:off x="0" y="0"/>
          <a:ext cx="0" cy="0"/>
          <a:chOff x="0" y="0"/>
          <a:chExt cx="0" cy="0"/>
        </a:xfrm>
      </p:grpSpPr>
      <p:sp>
        <p:nvSpPr>
          <p:cNvPr id="1640" name="Shape 164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41" name="Shape 164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Chúng tôi cài đặt Scheduler thực hiện việc kiểm tra lúc 00:00 sáng mỗi ngày.</a:t>
            </a:r>
          </a:p>
          <a:p>
            <a:pPr indent="-228600" lvl="0" marL="457200" rtl="0">
              <a:spcBef>
                <a:spcPts val="0"/>
              </a:spcBef>
              <a:buClr>
                <a:schemeClr val="dk1"/>
              </a:buClr>
              <a:buChar char="-"/>
            </a:pPr>
            <a:r>
              <a:rPr lang="en">
                <a:solidFill>
                  <a:schemeClr val="dk1"/>
                </a:solidFill>
              </a:rPr>
              <a:t>Khi được kích hoạt, Scheduler sẽ thực hiện 4 tác vụ sau:</a:t>
            </a:r>
          </a:p>
          <a:p>
            <a:pPr indent="-228600" lvl="1" marL="914400" rtl="0">
              <a:spcBef>
                <a:spcPts val="0"/>
              </a:spcBef>
              <a:buClr>
                <a:schemeClr val="dk1"/>
              </a:buClr>
              <a:buChar char="-"/>
            </a:pPr>
            <a:r>
              <a:rPr lang="en">
                <a:solidFill>
                  <a:schemeClr val="dk1"/>
                </a:solidFill>
              </a:rPr>
              <a:t>Kiểm tra hợp đồng sắp hết hạn.</a:t>
            </a:r>
          </a:p>
          <a:p>
            <a:pPr indent="-228600" lvl="1" marL="914400" rtl="0">
              <a:spcBef>
                <a:spcPts val="0"/>
              </a:spcBef>
              <a:buClr>
                <a:schemeClr val="dk1"/>
              </a:buClr>
              <a:buChar char="-"/>
            </a:pPr>
            <a:r>
              <a:rPr lang="en">
                <a:solidFill>
                  <a:schemeClr val="dk1"/>
                </a:solidFill>
              </a:rPr>
              <a:t>Kiểm tra hợp đồng đã hết hạn.</a:t>
            </a:r>
          </a:p>
          <a:p>
            <a:pPr indent="-228600" lvl="1" marL="914400" rtl="0">
              <a:spcBef>
                <a:spcPts val="0"/>
              </a:spcBef>
              <a:buClr>
                <a:schemeClr val="dk1"/>
              </a:buClr>
              <a:buChar char="-"/>
            </a:pPr>
            <a:r>
              <a:rPr lang="en">
                <a:solidFill>
                  <a:schemeClr val="dk1"/>
                </a:solidFill>
              </a:rPr>
              <a:t>Kiểm tra hợp đồng đã quá hạn thanh toán.</a:t>
            </a:r>
          </a:p>
          <a:p>
            <a:pPr indent="-228600" lvl="1" marL="914400" rtl="0">
              <a:spcBef>
                <a:spcPts val="0"/>
              </a:spcBef>
              <a:buClr>
                <a:schemeClr val="dk1"/>
              </a:buClr>
              <a:buChar char="-"/>
            </a:pPr>
            <a:r>
              <a:rPr lang="en">
                <a:solidFill>
                  <a:schemeClr val="dk1"/>
                </a:solidFill>
              </a:rPr>
              <a:t>Và Kiểm tra hợp đồng đã thanh toán đến ngày có hiệu lực.</a:t>
            </a:r>
          </a:p>
          <a:p>
            <a:pPr indent="0" lvl="0" marL="457200" rtl="0">
              <a:spcBef>
                <a:spcPts val="0"/>
              </a:spcBef>
              <a:buNone/>
            </a:pPr>
            <a:r>
              <a:rPr lang="en">
                <a:solidFill>
                  <a:schemeClr val="dk1"/>
                </a:solidFill>
              </a:rPr>
              <a:t>Với mỗi tác vụ, Scheduler sẽ thực hiện gửi thông báo đến KH, đồng thời thay đổi trạng thái của hợp đồng nếu có.</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8" name="Shape 1658"/>
        <p:cNvGrpSpPr/>
        <p:nvPr/>
      </p:nvGrpSpPr>
      <p:grpSpPr>
        <a:xfrm>
          <a:off x="0" y="0"/>
          <a:ext cx="0" cy="0"/>
          <a:chOff x="0" y="0"/>
          <a:chExt cx="0" cy="0"/>
        </a:xfrm>
      </p:grpSpPr>
      <p:sp>
        <p:nvSpPr>
          <p:cNvPr id="1659" name="Shape 1659"/>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0" name="Shape 166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en"/>
              <a:t>Hiện tại chúng tôi hỗ trợ 2 loại thông báo: thông báo trên giao diện web và thông báo qua email.</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1" name="Shape 1671"/>
        <p:cNvGrpSpPr/>
        <p:nvPr/>
      </p:nvGrpSpPr>
      <p:grpSpPr>
        <a:xfrm>
          <a:off x="0" y="0"/>
          <a:ext cx="0" cy="0"/>
          <a:chOff x="0" y="0"/>
          <a:chExt cx="0" cy="0"/>
        </a:xfrm>
      </p:grpSpPr>
      <p:sp>
        <p:nvSpPr>
          <p:cNvPr id="1672" name="Shape 167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73" name="Shape 167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Để nhận được thông báo trên hệ thống web, chúng tôi sử dụng kỹ thuật Ajax Polling với thời gian chờ là 3 giây.</a:t>
            </a:r>
          </a:p>
          <a:p>
            <a:pPr indent="-228600" lvl="0" marL="457200">
              <a:spcBef>
                <a:spcPts val="0"/>
              </a:spcBef>
              <a:buChar char="-"/>
            </a:pPr>
            <a:r>
              <a:rPr lang="en"/>
              <a:t>Lúc này nhân viên hoặc KH sẽ có thể nhìn thấy thông báo trực tiếp ngay khi được gửi mà không cần phải tải lại trang.</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0" name="Shape 1700"/>
        <p:cNvGrpSpPr/>
        <p:nvPr/>
      </p:nvGrpSpPr>
      <p:grpSpPr>
        <a:xfrm>
          <a:off x="0" y="0"/>
          <a:ext cx="0" cy="0"/>
          <a:chOff x="0" y="0"/>
          <a:chExt cx="0" cy="0"/>
        </a:xfrm>
      </p:grpSpPr>
      <p:sp>
        <p:nvSpPr>
          <p:cNvPr id="1701" name="Shape 170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02" name="Shape 170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Sau đây tôi xin demo sự hoạt động của scheduler và chức năng gửi thông báo cho KH.</a:t>
            </a:r>
          </a:p>
          <a:p>
            <a:pPr indent="-228600" lvl="0" marL="457200" rtl="0">
              <a:spcBef>
                <a:spcPts val="0"/>
              </a:spcBef>
              <a:buClr>
                <a:schemeClr val="dk1"/>
              </a:buClr>
              <a:buChar char="-"/>
            </a:pPr>
            <a:r>
              <a:rPr lang="en">
                <a:solidFill>
                  <a:schemeClr val="dk1"/>
                </a:solidFill>
              </a:rPr>
              <a:t>Kịch bản của tôi sẽ là: Thay đổi giờ của hệ thống để Scheduler thực hiện thay đổi trạng thái của hợp đồng và gửi thông báo đến KH.</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0" name="Shape 1710"/>
        <p:cNvGrpSpPr/>
        <p:nvPr/>
      </p:nvGrpSpPr>
      <p:grpSpPr>
        <a:xfrm>
          <a:off x="0" y="0"/>
          <a:ext cx="0" cy="0"/>
          <a:chOff x="0" y="0"/>
          <a:chExt cx="0" cy="0"/>
        </a:xfrm>
      </p:grpSpPr>
      <p:sp>
        <p:nvSpPr>
          <p:cNvPr id="1711" name="Shape 171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2" name="Shape 171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solidFill>
                  <a:schemeClr val="dk1"/>
                </a:solidFill>
              </a:rPr>
              <a:t>Tôi xin trình bày quy trình DEMO.</a:t>
            </a:r>
          </a:p>
          <a:p>
            <a:pPr indent="-228600" lvl="0" marL="457200" rtl="0">
              <a:spcBef>
                <a:spcPts val="0"/>
              </a:spcBef>
              <a:buChar char="-"/>
            </a:pPr>
            <a:r>
              <a:rPr lang="en">
                <a:solidFill>
                  <a:schemeClr val="dk1"/>
                </a:solidFill>
              </a:rPr>
              <a:t>Tại thời điểm hiện tại, trạng thái của hợp đồng đang là Sẵn sàng.</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1" name="Shape 1731"/>
        <p:cNvGrpSpPr/>
        <p:nvPr/>
      </p:nvGrpSpPr>
      <p:grpSpPr>
        <a:xfrm>
          <a:off x="0" y="0"/>
          <a:ext cx="0" cy="0"/>
          <a:chOff x="0" y="0"/>
          <a:chExt cx="0" cy="0"/>
        </a:xfrm>
      </p:grpSpPr>
      <p:sp>
        <p:nvSpPr>
          <p:cNvPr id="1732" name="Shape 173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3" name="Shape 173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Sau khi tôi thực hiện đổi giờ hệ thống đến thời điểm hết hạn của hợp đồng. Scheduler sẽ thực hiện kiểm tra và thay đổi trạng thái của hợp đồng thành Hết hạn.</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0" name="Shape 1750"/>
        <p:cNvGrpSpPr/>
        <p:nvPr/>
      </p:nvGrpSpPr>
      <p:grpSpPr>
        <a:xfrm>
          <a:off x="0" y="0"/>
          <a:ext cx="0" cy="0"/>
          <a:chOff x="0" y="0"/>
          <a:chExt cx="0" cy="0"/>
        </a:xfrm>
      </p:grpSpPr>
      <p:sp>
        <p:nvSpPr>
          <p:cNvPr id="1751" name="Shape 1751"/>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52" name="Shape 175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Tiếp theo, Scheduler sẽ gởi thông báo đến khách hàng thông qua web và email.</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1" name="Shape 1771"/>
        <p:cNvGrpSpPr/>
        <p:nvPr/>
      </p:nvGrpSpPr>
      <p:grpSpPr>
        <a:xfrm>
          <a:off x="0" y="0"/>
          <a:ext cx="0" cy="0"/>
          <a:chOff x="0" y="0"/>
          <a:chExt cx="0" cy="0"/>
        </a:xfrm>
      </p:grpSpPr>
      <p:sp>
        <p:nvSpPr>
          <p:cNvPr id="1772" name="Shape 1772"/>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73" name="Shape 177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Sau đó, Khách hàng sẽ nhận được thông báo.</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9" name="Shape 1789"/>
        <p:cNvGrpSpPr/>
        <p:nvPr/>
      </p:nvGrpSpPr>
      <p:grpSpPr>
        <a:xfrm>
          <a:off x="0" y="0"/>
          <a:ext cx="0" cy="0"/>
          <a:chOff x="0" y="0"/>
          <a:chExt cx="0" cy="0"/>
        </a:xfrm>
      </p:grpSpPr>
      <p:sp>
        <p:nvSpPr>
          <p:cNvPr id="1790" name="Shape 1790"/>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91" name="Shape 179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17500" lvl="0" marL="457200" marR="0" rtl="0" algn="l">
              <a:lnSpc>
                <a:spcPct val="100000"/>
              </a:lnSpc>
              <a:spcBef>
                <a:spcPts val="0"/>
              </a:spcBef>
              <a:spcAft>
                <a:spcPts val="0"/>
              </a:spcAft>
              <a:buClr>
                <a:srgbClr val="000000"/>
              </a:buClr>
              <a:buSzPct val="127272"/>
              <a:buFont typeface="Arial"/>
              <a:buChar char="-"/>
            </a:pPr>
            <a:r>
              <a:rPr lang="en"/>
              <a:t>Đồng thời tại thời điểm này,  nếu CSGT sử dụng thiết bị kiểm tra thẻ để kiểm tra thì hệ thống sẽ trả về kết quả là thẻ đã hết hạn.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p:nvPr/>
        </p:nvSpPr>
        <p:spPr>
          <a:xfrm>
            <a:off x="0" y="0"/>
            <a:ext cx="9144000" cy="4691399"/>
          </a:xfrm>
          <a:prstGeom prst="rect">
            <a:avLst/>
          </a:prstGeom>
          <a:solidFill>
            <a:schemeClr val="dk2"/>
          </a:solidFill>
          <a:ln>
            <a:noFill/>
          </a:ln>
        </p:spPr>
        <p:txBody>
          <a:bodyPr anchorCtr="0" anchor="ctr" bIns="45700" lIns="91425" rIns="91425" tIns="45700">
            <a:noAutofit/>
          </a:bodyPr>
          <a:lstStyle/>
          <a:p>
            <a:pPr>
              <a:spcBef>
                <a:spcPts val="0"/>
              </a:spcBef>
              <a:buNone/>
            </a:pPr>
            <a:r>
              <a:t/>
            </a:r>
            <a:endParaRPr/>
          </a:p>
        </p:txBody>
      </p:sp>
      <p:cxnSp>
        <p:nvCxnSpPr>
          <p:cNvPr id="10" name="Shape 10"/>
          <p:cNvCxnSpPr/>
          <p:nvPr/>
        </p:nvCxnSpPr>
        <p:spPr>
          <a:xfrm>
            <a:off x="0" y="4662139"/>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11" name="Shape 11"/>
          <p:cNvSpPr txBox="1"/>
          <p:nvPr>
            <p:ph type="ctrTitle"/>
          </p:nvPr>
        </p:nvSpPr>
        <p:spPr>
          <a:xfrm>
            <a:off x="685800" y="2490375"/>
            <a:ext cx="7772400" cy="2198400"/>
          </a:xfrm>
          <a:prstGeom prst="rect">
            <a:avLst/>
          </a:prstGeom>
        </p:spPr>
        <p:txBody>
          <a:bodyPr anchorCtr="0" anchor="b" bIns="91425" lIns="91425" rIns="91425" tIns="91425"/>
          <a:lstStyle>
            <a:lvl1pPr>
              <a:spcBef>
                <a:spcPts val="0"/>
              </a:spcBef>
              <a:buSzPct val="100000"/>
              <a:defRPr sz="7200"/>
            </a:lvl1pPr>
            <a:lvl2pPr>
              <a:spcBef>
                <a:spcPts val="0"/>
              </a:spcBef>
              <a:buSzPct val="100000"/>
              <a:defRPr sz="7200"/>
            </a:lvl2pPr>
            <a:lvl3pPr>
              <a:spcBef>
                <a:spcPts val="0"/>
              </a:spcBef>
              <a:buSzPct val="100000"/>
              <a:defRPr sz="7200"/>
            </a:lvl3pPr>
            <a:lvl4pPr>
              <a:spcBef>
                <a:spcPts val="0"/>
              </a:spcBef>
              <a:buSzPct val="100000"/>
              <a:defRPr sz="7200"/>
            </a:lvl4pPr>
            <a:lvl5pPr>
              <a:spcBef>
                <a:spcPts val="0"/>
              </a:spcBef>
              <a:buSzPct val="100000"/>
              <a:defRPr sz="7200"/>
            </a:lvl5pPr>
            <a:lvl6pPr>
              <a:spcBef>
                <a:spcPts val="0"/>
              </a:spcBef>
              <a:buSzPct val="100000"/>
              <a:defRPr sz="7200"/>
            </a:lvl6pPr>
            <a:lvl7pPr>
              <a:spcBef>
                <a:spcPts val="0"/>
              </a:spcBef>
              <a:buSzPct val="100000"/>
              <a:defRPr sz="7200"/>
            </a:lvl7pPr>
            <a:lvl8pPr>
              <a:spcBef>
                <a:spcPts val="0"/>
              </a:spcBef>
              <a:buSzPct val="100000"/>
              <a:defRPr sz="7200"/>
            </a:lvl8pPr>
            <a:lvl9pPr>
              <a:spcBef>
                <a:spcPts val="0"/>
              </a:spcBef>
              <a:buSzPct val="100000"/>
              <a:defRPr sz="7200"/>
            </a:lvl9pPr>
          </a:lstStyle>
          <a:p/>
        </p:txBody>
      </p:sp>
      <p:sp>
        <p:nvSpPr>
          <p:cNvPr id="12" name="Shape 12"/>
          <p:cNvSpPr txBox="1"/>
          <p:nvPr>
            <p:ph idx="1" type="subTitle"/>
          </p:nvPr>
        </p:nvSpPr>
        <p:spPr>
          <a:xfrm>
            <a:off x="685800" y="4836035"/>
            <a:ext cx="7772400" cy="1032599"/>
          </a:xfrm>
          <a:prstGeom prst="rect">
            <a:avLst/>
          </a:prstGeom>
        </p:spPr>
        <p:txBody>
          <a:bodyPr anchorCtr="0" anchor="t" bIns="91425" lIns="91425" rIns="91425" tIns="91425"/>
          <a:lstStyle>
            <a:lvl1pPr>
              <a:spcBef>
                <a:spcPts val="0"/>
              </a:spcBef>
              <a:buClr>
                <a:schemeClr val="dk2"/>
              </a:buClr>
              <a:buNone/>
              <a:defRPr>
                <a:solidFill>
                  <a:schemeClr val="dk2"/>
                </a:solidFill>
              </a:defRPr>
            </a:lvl1pPr>
            <a:lvl2pPr>
              <a:spcBef>
                <a:spcPts val="0"/>
              </a:spcBef>
              <a:buClr>
                <a:schemeClr val="dk2"/>
              </a:buClr>
              <a:buSzPct val="100000"/>
              <a:buNone/>
              <a:defRPr sz="3000">
                <a:solidFill>
                  <a:schemeClr val="dk2"/>
                </a:solidFill>
              </a:defRPr>
            </a:lvl2pPr>
            <a:lvl3pPr>
              <a:spcBef>
                <a:spcPts val="0"/>
              </a:spcBef>
              <a:buClr>
                <a:schemeClr val="dk2"/>
              </a:buClr>
              <a:buSzPct val="100000"/>
              <a:buNone/>
              <a:defRPr sz="3000">
                <a:solidFill>
                  <a:schemeClr val="dk2"/>
                </a:solidFill>
              </a:defRPr>
            </a:lvl3pPr>
            <a:lvl4pPr>
              <a:spcBef>
                <a:spcPts val="0"/>
              </a:spcBef>
              <a:buClr>
                <a:schemeClr val="dk2"/>
              </a:buClr>
              <a:buSzPct val="100000"/>
              <a:buNone/>
              <a:defRPr sz="3000">
                <a:solidFill>
                  <a:schemeClr val="dk2"/>
                </a:solidFill>
              </a:defRPr>
            </a:lvl4pPr>
            <a:lvl5pPr>
              <a:spcBef>
                <a:spcPts val="0"/>
              </a:spcBef>
              <a:buClr>
                <a:schemeClr val="dk2"/>
              </a:buClr>
              <a:buSzPct val="100000"/>
              <a:buNone/>
              <a:defRPr sz="3000">
                <a:solidFill>
                  <a:schemeClr val="dk2"/>
                </a:solidFill>
              </a:defRPr>
            </a:lvl5pPr>
            <a:lvl6pPr>
              <a:spcBef>
                <a:spcPts val="0"/>
              </a:spcBef>
              <a:buClr>
                <a:schemeClr val="dk2"/>
              </a:buClr>
              <a:buSzPct val="100000"/>
              <a:buNone/>
              <a:defRPr sz="3000">
                <a:solidFill>
                  <a:schemeClr val="dk2"/>
                </a:solidFill>
              </a:defRPr>
            </a:lvl6pPr>
            <a:lvl7pPr>
              <a:spcBef>
                <a:spcPts val="0"/>
              </a:spcBef>
              <a:buClr>
                <a:schemeClr val="dk2"/>
              </a:buClr>
              <a:buSzPct val="100000"/>
              <a:buNone/>
              <a:defRPr sz="3000">
                <a:solidFill>
                  <a:schemeClr val="dk2"/>
                </a:solidFill>
              </a:defRPr>
            </a:lvl7pPr>
            <a:lvl8pPr>
              <a:spcBef>
                <a:spcPts val="0"/>
              </a:spcBef>
              <a:buClr>
                <a:schemeClr val="dk2"/>
              </a:buClr>
              <a:buSzPct val="100000"/>
              <a:buNone/>
              <a:defRPr sz="3000">
                <a:solidFill>
                  <a:schemeClr val="dk2"/>
                </a:solidFill>
              </a:defRPr>
            </a:lvl8pPr>
            <a:lvl9pPr>
              <a:spcBef>
                <a:spcPts val="0"/>
              </a:spcBef>
              <a:buClr>
                <a:schemeClr val="dk2"/>
              </a:buClr>
              <a:buSzPct val="100000"/>
              <a:buNone/>
              <a:defRPr sz="3000">
                <a:solidFill>
                  <a:schemeClr val="dk2"/>
                </a:solidFill>
              </a:defRPr>
            </a:lvl9pPr>
          </a:lstStyle>
          <a:p/>
        </p:txBody>
      </p:sp>
      <p:sp>
        <p:nvSpPr>
          <p:cNvPr id="13" name="Shape 1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4" name="Shape 14"/>
        <p:cNvGrpSpPr/>
        <p:nvPr/>
      </p:nvGrpSpPr>
      <p:grpSpPr>
        <a:xfrm>
          <a:off x="0" y="0"/>
          <a:ext cx="0" cy="0"/>
          <a:chOff x="0" y="0"/>
          <a:chExt cx="0" cy="0"/>
        </a:xfrm>
      </p:grpSpPr>
      <p:sp>
        <p:nvSpPr>
          <p:cNvPr id="15" name="Shape 15"/>
          <p:cNvSpPr/>
          <p:nvPr/>
        </p:nvSpPr>
        <p:spPr>
          <a:xfrm>
            <a:off x="0" y="0"/>
            <a:ext cx="9144000" cy="1532999"/>
          </a:xfrm>
          <a:prstGeom prst="rect">
            <a:avLst/>
          </a:prstGeom>
          <a:solidFill>
            <a:srgbClr val="2388DB"/>
          </a:solidFill>
          <a:ln>
            <a:noFill/>
          </a:ln>
        </p:spPr>
        <p:txBody>
          <a:bodyPr anchorCtr="0" anchor="ctr" bIns="45700" lIns="91425" rIns="91425" tIns="45700">
            <a:noAutofit/>
          </a:bodyPr>
          <a:lstStyle/>
          <a:p>
            <a:pPr>
              <a:spcBef>
                <a:spcPts val="0"/>
              </a:spcBef>
              <a:buNone/>
            </a:pPr>
            <a:r>
              <a:t/>
            </a:r>
            <a:endParaRPr/>
          </a:p>
        </p:txBody>
      </p:sp>
      <p:cxnSp>
        <p:nvCxnSpPr>
          <p:cNvPr id="16" name="Shape 16"/>
          <p:cNvCxnSpPr/>
          <p:nvPr/>
        </p:nvCxnSpPr>
        <p:spPr>
          <a:xfrm>
            <a:off x="0" y="1503833"/>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17" name="Shape 17"/>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600200"/>
            <a:ext cx="82296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p:nvPr/>
        </p:nvSpPr>
        <p:spPr>
          <a:xfrm>
            <a:off x="0" y="0"/>
            <a:ext cx="9144000" cy="1532999"/>
          </a:xfrm>
          <a:prstGeom prst="rect">
            <a:avLst/>
          </a:prstGeom>
          <a:solidFill>
            <a:schemeClr val="dk2"/>
          </a:solidFill>
          <a:ln>
            <a:noFill/>
          </a:ln>
        </p:spPr>
        <p:txBody>
          <a:bodyPr anchorCtr="0" anchor="ctr" bIns="45700" lIns="91425" rIns="91425" tIns="45700">
            <a:noAutofit/>
          </a:bodyPr>
          <a:lstStyle/>
          <a:p>
            <a:pPr>
              <a:spcBef>
                <a:spcPts val="0"/>
              </a:spcBef>
              <a:buNone/>
            </a:pPr>
            <a:r>
              <a:t/>
            </a:r>
            <a:endParaRPr/>
          </a:p>
        </p:txBody>
      </p:sp>
      <p:cxnSp>
        <p:nvCxnSpPr>
          <p:cNvPr id="22" name="Shape 22"/>
          <p:cNvCxnSpPr/>
          <p:nvPr/>
        </p:nvCxnSpPr>
        <p:spPr>
          <a:xfrm>
            <a:off x="0" y="1503833"/>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23" name="Shape 23"/>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4" name="Shape 24"/>
          <p:cNvSpPr txBox="1"/>
          <p:nvPr>
            <p:ph idx="1" type="body"/>
          </p:nvPr>
        </p:nvSpPr>
        <p:spPr>
          <a:xfrm>
            <a:off x="457200"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5" name="Shape 25"/>
          <p:cNvSpPr txBox="1"/>
          <p:nvPr>
            <p:ph idx="2" type="body"/>
          </p:nvPr>
        </p:nvSpPr>
        <p:spPr>
          <a:xfrm>
            <a:off x="4692273" y="1600200"/>
            <a:ext cx="3994500" cy="49677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6" name="Shape 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7" name="Shape 27"/>
        <p:cNvGrpSpPr/>
        <p:nvPr/>
      </p:nvGrpSpPr>
      <p:grpSpPr>
        <a:xfrm>
          <a:off x="0" y="0"/>
          <a:ext cx="0" cy="0"/>
          <a:chOff x="0" y="0"/>
          <a:chExt cx="0" cy="0"/>
        </a:xfrm>
      </p:grpSpPr>
      <p:sp>
        <p:nvSpPr>
          <p:cNvPr id="28" name="Shape 28"/>
          <p:cNvSpPr/>
          <p:nvPr/>
        </p:nvSpPr>
        <p:spPr>
          <a:xfrm>
            <a:off x="0" y="0"/>
            <a:ext cx="9144000" cy="1532999"/>
          </a:xfrm>
          <a:prstGeom prst="rect">
            <a:avLst/>
          </a:prstGeom>
          <a:solidFill>
            <a:srgbClr val="2388DB"/>
          </a:solidFill>
          <a:ln>
            <a:noFill/>
          </a:ln>
        </p:spPr>
        <p:txBody>
          <a:bodyPr anchorCtr="0" anchor="ctr" bIns="45700" lIns="91425" rIns="91425" tIns="45700">
            <a:noAutofit/>
          </a:bodyPr>
          <a:lstStyle/>
          <a:p>
            <a:pPr>
              <a:spcBef>
                <a:spcPts val="0"/>
              </a:spcBef>
              <a:buNone/>
            </a:pPr>
            <a:r>
              <a:t/>
            </a:r>
            <a:endParaRPr/>
          </a:p>
        </p:txBody>
      </p:sp>
      <p:cxnSp>
        <p:nvCxnSpPr>
          <p:cNvPr id="29" name="Shape 29"/>
          <p:cNvCxnSpPr/>
          <p:nvPr/>
        </p:nvCxnSpPr>
        <p:spPr>
          <a:xfrm>
            <a:off x="0" y="1503833"/>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30" name="Shape 30"/>
          <p:cNvSpPr txBox="1"/>
          <p:nvPr>
            <p:ph type="title"/>
          </p:nvPr>
        </p:nvSpPr>
        <p:spPr>
          <a:xfrm>
            <a:off x="457200" y="274637"/>
            <a:ext cx="8229600" cy="114300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1" name="Shape 3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2" name="Shape 32"/>
        <p:cNvGrpSpPr/>
        <p:nvPr/>
      </p:nvGrpSpPr>
      <p:grpSpPr>
        <a:xfrm>
          <a:off x="0" y="0"/>
          <a:ext cx="0" cy="0"/>
          <a:chOff x="0" y="0"/>
          <a:chExt cx="0" cy="0"/>
        </a:xfrm>
      </p:grpSpPr>
      <p:sp>
        <p:nvSpPr>
          <p:cNvPr id="33" name="Shape 33"/>
          <p:cNvSpPr txBox="1"/>
          <p:nvPr>
            <p:ph idx="1" type="body"/>
          </p:nvPr>
        </p:nvSpPr>
        <p:spPr>
          <a:xfrm>
            <a:off x="457200" y="5875078"/>
            <a:ext cx="8229600" cy="692700"/>
          </a:xfrm>
          <a:prstGeom prst="rect">
            <a:avLst/>
          </a:prstGeom>
        </p:spPr>
        <p:txBody>
          <a:bodyPr anchorCtr="0" anchor="t" bIns="91425" lIns="91425" rIns="91425" tIns="91425"/>
          <a:lstStyle>
            <a:lvl1pPr>
              <a:spcBef>
                <a:spcPts val="0"/>
              </a:spcBef>
              <a:buClr>
                <a:schemeClr val="dk2"/>
              </a:buClr>
              <a:buSzPct val="100000"/>
              <a:buNone/>
              <a:defRPr sz="1800">
                <a:solidFill>
                  <a:schemeClr val="dk2"/>
                </a:solidFill>
              </a:defRPr>
            </a:lvl1pPr>
          </a:lstStyle>
          <a:p/>
        </p:txBody>
      </p:sp>
      <p:sp>
        <p:nvSpPr>
          <p:cNvPr id="34" name="Shape 34"/>
          <p:cNvSpPr/>
          <p:nvPr/>
        </p:nvSpPr>
        <p:spPr>
          <a:xfrm>
            <a:off x="4274" y="0"/>
            <a:ext cx="9144000" cy="5875200"/>
          </a:xfrm>
          <a:prstGeom prst="rect">
            <a:avLst/>
          </a:prstGeom>
          <a:solidFill>
            <a:srgbClr val="2388DB"/>
          </a:solidFill>
          <a:ln>
            <a:noFill/>
          </a:ln>
        </p:spPr>
        <p:txBody>
          <a:bodyPr anchorCtr="0" anchor="ctr" bIns="45700" lIns="91425" rIns="91425" tIns="45700">
            <a:noAutofit/>
          </a:bodyPr>
          <a:lstStyle/>
          <a:p>
            <a:pPr>
              <a:spcBef>
                <a:spcPts val="0"/>
              </a:spcBef>
              <a:buNone/>
            </a:pPr>
            <a:r>
              <a:t/>
            </a:r>
            <a:endParaRPr/>
          </a:p>
        </p:txBody>
      </p:sp>
      <p:cxnSp>
        <p:nvCxnSpPr>
          <p:cNvPr id="35" name="Shape 35"/>
          <p:cNvCxnSpPr/>
          <p:nvPr/>
        </p:nvCxnSpPr>
        <p:spPr>
          <a:xfrm>
            <a:off x="0" y="5845828"/>
            <a:ext cx="9144000" cy="0"/>
          </a:xfrm>
          <a:prstGeom prst="straightConnector1">
            <a:avLst/>
          </a:prstGeom>
          <a:noFill/>
          <a:ln cap="flat" cmpd="sng" w="57150">
            <a:solidFill>
              <a:srgbClr val="000000">
                <a:alpha val="14901"/>
              </a:srgbClr>
            </a:solidFill>
            <a:prstDash val="solid"/>
            <a:round/>
            <a:headEnd len="med" w="med" type="none"/>
            <a:tailEnd len="med" w="med" type="none"/>
          </a:ln>
        </p:spPr>
      </p:cxnSp>
      <p:sp>
        <p:nvSpPr>
          <p:cNvPr id="36" name="Shape 3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dk2"/>
        </a:solidFill>
      </p:bgPr>
    </p:bg>
    <p:spTree>
      <p:nvGrpSpPr>
        <p:cNvPr id="37" name="Shape 37"/>
        <p:cNvGrpSpPr/>
        <p:nvPr/>
      </p:nvGrpSpPr>
      <p:grpSpPr>
        <a:xfrm>
          <a:off x="0" y="0"/>
          <a:ext cx="0" cy="0"/>
          <a:chOff x="0" y="0"/>
          <a:chExt cx="0" cy="0"/>
        </a:xfrm>
      </p:grpSpPr>
      <p:sp>
        <p:nvSpPr>
          <p:cNvPr id="38" name="Shape 3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74637"/>
            <a:ext cx="8229600" cy="1143000"/>
          </a:xfrm>
          <a:prstGeom prst="rect">
            <a:avLst/>
          </a:prstGeom>
          <a:noFill/>
          <a:ln>
            <a:noFill/>
          </a:ln>
        </p:spPr>
        <p:txBody>
          <a:bodyPr anchorCtr="0" anchor="b" bIns="91425" lIns="91425" rIns="91425" tIns="91425"/>
          <a:lstStyle>
            <a:lvl1pPr>
              <a:spcBef>
                <a:spcPts val="0"/>
              </a:spcBef>
              <a:buClr>
                <a:schemeClr val="lt1"/>
              </a:buClr>
              <a:buSzPct val="100000"/>
              <a:buNone/>
              <a:defRPr b="1" sz="3600">
                <a:solidFill>
                  <a:schemeClr val="lt1"/>
                </a:solidFill>
              </a:defRPr>
            </a:lvl1pPr>
            <a:lvl2pPr>
              <a:spcBef>
                <a:spcPts val="0"/>
              </a:spcBef>
              <a:buClr>
                <a:schemeClr val="lt1"/>
              </a:buClr>
              <a:buSzPct val="100000"/>
              <a:buNone/>
              <a:defRPr b="1" sz="3600">
                <a:solidFill>
                  <a:schemeClr val="lt1"/>
                </a:solidFill>
              </a:defRPr>
            </a:lvl2pPr>
            <a:lvl3pPr>
              <a:spcBef>
                <a:spcPts val="0"/>
              </a:spcBef>
              <a:buClr>
                <a:schemeClr val="lt1"/>
              </a:buClr>
              <a:buSzPct val="100000"/>
              <a:buNone/>
              <a:defRPr b="1" sz="3600">
                <a:solidFill>
                  <a:schemeClr val="lt1"/>
                </a:solidFill>
              </a:defRPr>
            </a:lvl3pPr>
            <a:lvl4pPr>
              <a:spcBef>
                <a:spcPts val="0"/>
              </a:spcBef>
              <a:buClr>
                <a:schemeClr val="lt1"/>
              </a:buClr>
              <a:buSzPct val="100000"/>
              <a:buNone/>
              <a:defRPr b="1" sz="3600">
                <a:solidFill>
                  <a:schemeClr val="lt1"/>
                </a:solidFill>
              </a:defRPr>
            </a:lvl4pPr>
            <a:lvl5pPr>
              <a:spcBef>
                <a:spcPts val="0"/>
              </a:spcBef>
              <a:buClr>
                <a:schemeClr val="lt1"/>
              </a:buClr>
              <a:buSzPct val="100000"/>
              <a:buNone/>
              <a:defRPr b="1" sz="3600">
                <a:solidFill>
                  <a:schemeClr val="lt1"/>
                </a:solidFill>
              </a:defRPr>
            </a:lvl5pPr>
            <a:lvl6pPr>
              <a:spcBef>
                <a:spcPts val="0"/>
              </a:spcBef>
              <a:buClr>
                <a:schemeClr val="lt1"/>
              </a:buClr>
              <a:buSzPct val="100000"/>
              <a:buNone/>
              <a:defRPr b="1" sz="3600">
                <a:solidFill>
                  <a:schemeClr val="lt1"/>
                </a:solidFill>
              </a:defRPr>
            </a:lvl6pPr>
            <a:lvl7pPr>
              <a:spcBef>
                <a:spcPts val="0"/>
              </a:spcBef>
              <a:buClr>
                <a:schemeClr val="lt1"/>
              </a:buClr>
              <a:buSzPct val="100000"/>
              <a:buNone/>
              <a:defRPr b="1" sz="3600">
                <a:solidFill>
                  <a:schemeClr val="lt1"/>
                </a:solidFill>
              </a:defRPr>
            </a:lvl7pPr>
            <a:lvl8pPr>
              <a:spcBef>
                <a:spcPts val="0"/>
              </a:spcBef>
              <a:buClr>
                <a:schemeClr val="lt1"/>
              </a:buClr>
              <a:buSzPct val="100000"/>
              <a:buNone/>
              <a:defRPr b="1" sz="3600">
                <a:solidFill>
                  <a:schemeClr val="lt1"/>
                </a:solidFill>
              </a:defRPr>
            </a:lvl8pPr>
            <a:lvl9pPr>
              <a:spcBef>
                <a:spcPts val="0"/>
              </a:spcBef>
              <a:buClr>
                <a:schemeClr val="lt1"/>
              </a:buClr>
              <a:buSzPct val="100000"/>
              <a:buNone/>
              <a:defRPr b="1" sz="3600">
                <a:solidFill>
                  <a:schemeClr val="lt1"/>
                </a:solidFill>
              </a:defRPr>
            </a:lvl9pPr>
          </a:lstStyle>
          <a:p/>
        </p:txBody>
      </p:sp>
      <p:sp>
        <p:nvSpPr>
          <p:cNvPr id="6" name="Shape 6"/>
          <p:cNvSpPr txBox="1"/>
          <p:nvPr>
            <p:ph idx="1" type="body"/>
          </p:nvPr>
        </p:nvSpPr>
        <p:spPr>
          <a:xfrm>
            <a:off x="457200" y="1600200"/>
            <a:ext cx="8229600" cy="496770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6333134"/>
            <a:ext cx="548699" cy="524699"/>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3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3.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05.png"/><Relationship Id="rId4" Type="http://schemas.openxmlformats.org/officeDocument/2006/relationships/image" Target="../media/image0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05.png"/><Relationship Id="rId4" Type="http://schemas.openxmlformats.org/officeDocument/2006/relationships/image" Target="../media/image11.png"/><Relationship Id="rId5" Type="http://schemas.openxmlformats.org/officeDocument/2006/relationships/image" Target="../media/image0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5.jpg"/><Relationship Id="rId4" Type="http://schemas.openxmlformats.org/officeDocument/2006/relationships/image" Target="../media/image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45.jp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45.jpg"/><Relationship Id="rId4" Type="http://schemas.openxmlformats.org/officeDocument/2006/relationships/image" Target="../media/image21.png"/><Relationship Id="rId5" Type="http://schemas.openxmlformats.org/officeDocument/2006/relationships/image" Target="../media/image2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23.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9.png"/><Relationship Id="rId4" Type="http://schemas.openxmlformats.org/officeDocument/2006/relationships/image" Target="../media/image0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4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4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4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4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50.png"/><Relationship Id="rId4" Type="http://schemas.openxmlformats.org/officeDocument/2006/relationships/image" Target="../media/image4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9.png"/><Relationship Id="rId4" Type="http://schemas.openxmlformats.org/officeDocument/2006/relationships/image" Target="../media/image0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7.png"/><Relationship Id="rId4" Type="http://schemas.openxmlformats.org/officeDocument/2006/relationships/image" Target="../media/image06.png"/><Relationship Id="rId5" Type="http://schemas.openxmlformats.org/officeDocument/2006/relationships/image" Target="../media/image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07.png"/><Relationship Id="rId4" Type="http://schemas.openxmlformats.org/officeDocument/2006/relationships/image" Target="../media/image05.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7.png"/><Relationship Id="rId4" Type="http://schemas.openxmlformats.org/officeDocument/2006/relationships/image" Target="../media/image06.png"/><Relationship Id="rId5" Type="http://schemas.openxmlformats.org/officeDocument/2006/relationships/image" Target="../media/image12.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07.png"/><Relationship Id="rId4" Type="http://schemas.openxmlformats.org/officeDocument/2006/relationships/image" Target="../media/image16.png"/><Relationship Id="rId5"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2.jp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jpg"/><Relationship Id="rId4" Type="http://schemas.openxmlformats.org/officeDocument/2006/relationships/image" Target="../media/image14.png"/><Relationship Id="rId5"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6.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0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5.png"/><Relationship Id="rId4" Type="http://schemas.openxmlformats.org/officeDocument/2006/relationships/image" Target="../media/image0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07.png"/><Relationship Id="rId6"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2.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4.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5.jpg"/><Relationship Id="rId4" Type="http://schemas.openxmlformats.org/officeDocument/2006/relationships/image" Target="../media/image20.png"/><Relationship Id="rId5"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5.jpg"/><Relationship Id="rId4" Type="http://schemas.openxmlformats.org/officeDocument/2006/relationships/image" Target="../media/image20.png"/><Relationship Id="rId5"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5.jpg"/><Relationship Id="rId4" Type="http://schemas.openxmlformats.org/officeDocument/2006/relationships/image" Target="../media/image20.png"/><Relationship Id="rId5" Type="http://schemas.openxmlformats.org/officeDocument/2006/relationships/image" Target="../media/image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5.jpg"/><Relationship Id="rId4" Type="http://schemas.openxmlformats.org/officeDocument/2006/relationships/image" Target="../media/image20.png"/><Relationship Id="rId5"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7.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2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3.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0.jpg"/><Relationship Id="rId4"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0.jpg"/><Relationship Id="rId4" Type="http://schemas.openxmlformats.org/officeDocument/2006/relationships/image" Target="../media/image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0.jpg"/><Relationship Id="rId4" Type="http://schemas.openxmlformats.org/officeDocument/2006/relationships/image" Target="../media/image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0.jpg"/><Relationship Id="rId4" Type="http://schemas.openxmlformats.org/officeDocument/2006/relationships/image" Target="../media/image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2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06.png"/><Relationship Id="rId4" Type="http://schemas.openxmlformats.org/officeDocument/2006/relationships/image" Target="../media/image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2.jpg"/><Relationship Id="rId4" Type="http://schemas.openxmlformats.org/officeDocument/2006/relationships/image" Target="../media/image20.png"/><Relationship Id="rId5" Type="http://schemas.openxmlformats.org/officeDocument/2006/relationships/image" Target="../media/image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2.jpg"/><Relationship Id="rId4" Type="http://schemas.openxmlformats.org/officeDocument/2006/relationships/image" Target="../media/image20.png"/><Relationship Id="rId5" Type="http://schemas.openxmlformats.org/officeDocument/2006/relationships/image" Target="../media/image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2.jpg"/><Relationship Id="rId4" Type="http://schemas.openxmlformats.org/officeDocument/2006/relationships/image" Target="../media/image20.png"/><Relationship Id="rId5"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2.jpg"/><Relationship Id="rId4" Type="http://schemas.openxmlformats.org/officeDocument/2006/relationships/image" Target="../media/image20.png"/><Relationship Id="rId5"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2.jpg"/><Relationship Id="rId4" Type="http://schemas.openxmlformats.org/officeDocument/2006/relationships/image" Target="../media/image20.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 name="Shape 42"/>
        <p:cNvGrpSpPr/>
        <p:nvPr/>
      </p:nvGrpSpPr>
      <p:grpSpPr>
        <a:xfrm>
          <a:off x="0" y="0"/>
          <a:ext cx="0" cy="0"/>
          <a:chOff x="0" y="0"/>
          <a:chExt cx="0" cy="0"/>
        </a:xfrm>
      </p:grpSpPr>
      <p:sp>
        <p:nvSpPr>
          <p:cNvPr id="43" name="Shape 43"/>
          <p:cNvSpPr txBox="1"/>
          <p:nvPr>
            <p:ph type="ctrTitle"/>
          </p:nvPr>
        </p:nvSpPr>
        <p:spPr>
          <a:xfrm>
            <a:off x="685800" y="2490375"/>
            <a:ext cx="7772400" cy="2198400"/>
          </a:xfrm>
          <a:prstGeom prst="rect">
            <a:avLst/>
          </a:prstGeom>
        </p:spPr>
        <p:txBody>
          <a:bodyPr anchorCtr="0" anchor="b" bIns="91425" lIns="91425" rIns="91425" tIns="91425">
            <a:noAutofit/>
          </a:bodyPr>
          <a:lstStyle/>
          <a:p>
            <a:pPr>
              <a:spcBef>
                <a:spcPts val="0"/>
              </a:spcBef>
              <a:buNone/>
            </a:pPr>
            <a:r>
              <a:rPr lang="en"/>
              <a:t>Insurance Card</a:t>
            </a:r>
          </a:p>
        </p:txBody>
      </p:sp>
      <p:sp>
        <p:nvSpPr>
          <p:cNvPr id="44" name="Shape 44"/>
          <p:cNvSpPr txBox="1"/>
          <p:nvPr/>
        </p:nvSpPr>
        <p:spPr>
          <a:xfrm>
            <a:off x="330150" y="4836025"/>
            <a:ext cx="5708699" cy="1625400"/>
          </a:xfrm>
          <a:prstGeom prst="rect">
            <a:avLst/>
          </a:prstGeom>
          <a:noFill/>
          <a:ln>
            <a:noFill/>
          </a:ln>
        </p:spPr>
        <p:txBody>
          <a:bodyPr anchorCtr="0" anchor="t" bIns="91425" lIns="91425" rIns="91425" tIns="91425">
            <a:noAutofit/>
          </a:bodyPr>
          <a:lstStyle/>
          <a:p>
            <a:pPr indent="-342900" lvl="0" marL="457200" rtl="0">
              <a:spcBef>
                <a:spcPts val="0"/>
              </a:spcBef>
              <a:buClr>
                <a:schemeClr val="dk2"/>
              </a:buClr>
              <a:buSzPct val="100000"/>
              <a:buChar char="-"/>
            </a:pPr>
            <a:r>
              <a:rPr lang="en" sz="1800">
                <a:solidFill>
                  <a:schemeClr val="dk2"/>
                </a:solidFill>
              </a:rPr>
              <a:t>Đinh Quang Trung – SE60994 – Team Leader</a:t>
            </a:r>
          </a:p>
          <a:p>
            <a:pPr indent="-342900" lvl="0" marL="457200" rtl="0">
              <a:spcBef>
                <a:spcPts val="0"/>
              </a:spcBef>
              <a:buClr>
                <a:schemeClr val="dk2"/>
              </a:buClr>
              <a:buSzPct val="100000"/>
              <a:buChar char="-"/>
            </a:pPr>
            <a:r>
              <a:rPr lang="en" sz="1800">
                <a:solidFill>
                  <a:schemeClr val="dk2"/>
                </a:solidFill>
              </a:rPr>
              <a:t>Nguyễn Hữu Phúc – SE60749</a:t>
            </a:r>
          </a:p>
          <a:p>
            <a:pPr indent="-342900" lvl="0" marL="457200" rtl="0">
              <a:spcBef>
                <a:spcPts val="0"/>
              </a:spcBef>
              <a:buClr>
                <a:schemeClr val="dk2"/>
              </a:buClr>
              <a:buSzPct val="100000"/>
              <a:buChar char="-"/>
            </a:pPr>
            <a:r>
              <a:rPr lang="en" sz="1800">
                <a:solidFill>
                  <a:schemeClr val="dk2"/>
                </a:solidFill>
              </a:rPr>
              <a:t>Phùng Quang Minh Trí – SE60746</a:t>
            </a:r>
          </a:p>
          <a:p>
            <a:pPr indent="-342900" lvl="0" marL="457200" rtl="0">
              <a:spcBef>
                <a:spcPts val="0"/>
              </a:spcBef>
              <a:buClr>
                <a:schemeClr val="dk2"/>
              </a:buClr>
              <a:buSzPct val="100000"/>
              <a:buChar char="-"/>
            </a:pPr>
            <a:r>
              <a:rPr lang="en" sz="1800">
                <a:solidFill>
                  <a:schemeClr val="dk2"/>
                </a:solidFill>
              </a:rPr>
              <a:t>Nguyễn Chí Kha – 60351</a:t>
            </a:r>
          </a:p>
        </p:txBody>
      </p:sp>
      <p:sp>
        <p:nvSpPr>
          <p:cNvPr id="45" name="Shape 45"/>
          <p:cNvSpPr txBox="1"/>
          <p:nvPr/>
        </p:nvSpPr>
        <p:spPr>
          <a:xfrm>
            <a:off x="5927600" y="4836025"/>
            <a:ext cx="3151500" cy="2022000"/>
          </a:xfrm>
          <a:prstGeom prst="rect">
            <a:avLst/>
          </a:prstGeom>
          <a:noFill/>
          <a:ln>
            <a:noFill/>
          </a:ln>
        </p:spPr>
        <p:txBody>
          <a:bodyPr anchorCtr="0" anchor="t" bIns="91425" lIns="91425" rIns="91425" tIns="91425">
            <a:noAutofit/>
          </a:bodyPr>
          <a:lstStyle/>
          <a:p>
            <a:pPr lvl="0" rtl="0">
              <a:spcBef>
                <a:spcPts val="0"/>
              </a:spcBef>
              <a:buNone/>
            </a:pPr>
            <a:r>
              <a:rPr lang="en" sz="2000">
                <a:solidFill>
                  <a:schemeClr val="dk2"/>
                </a:solidFill>
              </a:rPr>
              <a:t>Supervisor:</a:t>
            </a:r>
          </a:p>
          <a:p>
            <a:pPr lvl="0" rtl="0">
              <a:spcBef>
                <a:spcPts val="0"/>
              </a:spcBef>
              <a:buNone/>
            </a:pPr>
            <a:r>
              <a:rPr lang="en" sz="2000">
                <a:solidFill>
                  <a:schemeClr val="dk2"/>
                </a:solidFill>
              </a:rPr>
              <a:t>Mr. Kiều Trọng Khánh</a:t>
            </a:r>
          </a:p>
        </p:txBody>
      </p:sp>
      <p:sp>
        <p:nvSpPr>
          <p:cNvPr id="46" name="Shape 4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24" name="Shape 124"/>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25" name="Shape 125"/>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26" name="Shape 126"/>
          <p:cNvGrpSpPr/>
          <p:nvPr/>
        </p:nvGrpSpPr>
        <p:grpSpPr>
          <a:xfrm>
            <a:off x="3131383" y="3277876"/>
            <a:ext cx="1209895" cy="1159522"/>
            <a:chOff x="950300" y="3316950"/>
            <a:chExt cx="1545600" cy="1481250"/>
          </a:xfrm>
        </p:grpSpPr>
        <p:pic>
          <p:nvPicPr>
            <p:cNvPr id="127" name="Shape 127"/>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28" name="Shape 128"/>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cxnSp>
        <p:nvCxnSpPr>
          <p:cNvPr id="129" name="Shape 129"/>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130" name="Shape 130"/>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sp>
        <p:nvSpPr>
          <p:cNvPr id="131" name="Shape 13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0" name="Shape 1810"/>
        <p:cNvGrpSpPr/>
        <p:nvPr/>
      </p:nvGrpSpPr>
      <p:grpSpPr>
        <a:xfrm>
          <a:off x="0" y="0"/>
          <a:ext cx="0" cy="0"/>
          <a:chOff x="0" y="0"/>
          <a:chExt cx="0" cy="0"/>
        </a:xfrm>
      </p:grpSpPr>
      <p:sp>
        <p:nvSpPr>
          <p:cNvPr id="1811" name="Shape 181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812" name="Shape 1812"/>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813" name="Shape 181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814" name="Shape 1814"/>
          <p:cNvSpPr/>
          <p:nvPr/>
        </p:nvSpPr>
        <p:spPr>
          <a:xfrm>
            <a:off x="363350" y="5457475"/>
            <a:ext cx="8323499" cy="11430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15" name="Shape 1815"/>
          <p:cNvSpPr/>
          <p:nvPr/>
        </p:nvSpPr>
        <p:spPr>
          <a:xfrm>
            <a:off x="363350" y="2192575"/>
            <a:ext cx="8323499" cy="24164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16" name="Shape 1816"/>
          <p:cNvSpPr/>
          <p:nvPr/>
        </p:nvSpPr>
        <p:spPr>
          <a:xfrm>
            <a:off x="332725" y="4609125"/>
            <a:ext cx="28307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17" name="Shape 1817"/>
          <p:cNvSpPr/>
          <p:nvPr/>
        </p:nvSpPr>
        <p:spPr>
          <a:xfrm>
            <a:off x="8473575" y="4574275"/>
            <a:ext cx="3320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818" name="Shape 1818"/>
          <p:cNvSpPr/>
          <p:nvPr/>
        </p:nvSpPr>
        <p:spPr>
          <a:xfrm>
            <a:off x="3163525" y="4609125"/>
            <a:ext cx="5227499" cy="8474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2" name="Shape 1822"/>
        <p:cNvGrpSpPr/>
        <p:nvPr/>
      </p:nvGrpSpPr>
      <p:grpSpPr>
        <a:xfrm>
          <a:off x="0" y="0"/>
          <a:ext cx="0" cy="0"/>
          <a:chOff x="0" y="0"/>
          <a:chExt cx="0" cy="0"/>
        </a:xfrm>
      </p:grpSpPr>
      <p:sp>
        <p:nvSpPr>
          <p:cNvPr id="1823" name="Shape 1823"/>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Renew contract</a:t>
            </a:r>
          </a:p>
        </p:txBody>
      </p:sp>
      <p:sp>
        <p:nvSpPr>
          <p:cNvPr id="1824" name="Shape 182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8" name="Shape 1828"/>
        <p:cNvGrpSpPr/>
        <p:nvPr/>
      </p:nvGrpSpPr>
      <p:grpSpPr>
        <a:xfrm>
          <a:off x="0" y="0"/>
          <a:ext cx="0" cy="0"/>
          <a:chOff x="0" y="0"/>
          <a:chExt cx="0" cy="0"/>
        </a:xfrm>
      </p:grpSpPr>
      <p:sp>
        <p:nvSpPr>
          <p:cNvPr id="1829" name="Shape 1829"/>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Renew contract</a:t>
            </a:r>
          </a:p>
        </p:txBody>
      </p:sp>
      <p:sp>
        <p:nvSpPr>
          <p:cNvPr id="1830" name="Shape 1830"/>
          <p:cNvSpPr txBox="1"/>
          <p:nvPr/>
        </p:nvSpPr>
        <p:spPr>
          <a:xfrm>
            <a:off x="2270225" y="5707125"/>
            <a:ext cx="4603500" cy="804000"/>
          </a:xfrm>
          <a:prstGeom prst="rect">
            <a:avLst/>
          </a:prstGeom>
          <a:noFill/>
          <a:ln>
            <a:noFill/>
          </a:ln>
        </p:spPr>
        <p:txBody>
          <a:bodyPr anchorCtr="0" anchor="t" bIns="91425" lIns="91425" rIns="91425" tIns="91425">
            <a:noAutofit/>
          </a:bodyPr>
          <a:lstStyle/>
          <a:p>
            <a:pPr algn="ctr">
              <a:spcBef>
                <a:spcPts val="0"/>
              </a:spcBef>
              <a:buNone/>
            </a:pPr>
            <a:r>
              <a:rPr b="1" lang="en" sz="2400"/>
              <a:t>Cannot renew contract</a:t>
            </a:r>
          </a:p>
        </p:txBody>
      </p:sp>
      <p:sp>
        <p:nvSpPr>
          <p:cNvPr id="1831" name="Shape 183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832" name="Shape 1832"/>
          <p:cNvPicPr preferRelativeResize="0"/>
          <p:nvPr/>
        </p:nvPicPr>
        <p:blipFill>
          <a:blip r:embed="rId3">
            <a:alphaModFix/>
          </a:blip>
          <a:stretch>
            <a:fillRect/>
          </a:stretch>
        </p:blipFill>
        <p:spPr>
          <a:xfrm>
            <a:off x="991350" y="2318649"/>
            <a:ext cx="1956550" cy="2487474"/>
          </a:xfrm>
          <a:prstGeom prst="rect">
            <a:avLst/>
          </a:prstGeom>
          <a:noFill/>
          <a:ln>
            <a:noFill/>
          </a:ln>
        </p:spPr>
      </p:pic>
      <p:sp>
        <p:nvSpPr>
          <p:cNvPr id="1833" name="Shape 1833"/>
          <p:cNvSpPr/>
          <p:nvPr/>
        </p:nvSpPr>
        <p:spPr>
          <a:xfrm>
            <a:off x="3297125" y="3412525"/>
            <a:ext cx="2489400" cy="3392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34" name="Shape 1834"/>
          <p:cNvSpPr txBox="1"/>
          <p:nvPr/>
        </p:nvSpPr>
        <p:spPr>
          <a:xfrm>
            <a:off x="3511475" y="2901450"/>
            <a:ext cx="2060700" cy="329699"/>
          </a:xfrm>
          <a:prstGeom prst="rect">
            <a:avLst/>
          </a:prstGeom>
          <a:noFill/>
          <a:ln>
            <a:noFill/>
          </a:ln>
        </p:spPr>
        <p:txBody>
          <a:bodyPr anchorCtr="0" anchor="t" bIns="91425" lIns="91425" rIns="91425" tIns="91425">
            <a:noAutofit/>
          </a:bodyPr>
          <a:lstStyle/>
          <a:p>
            <a:pPr algn="ctr">
              <a:spcBef>
                <a:spcPts val="0"/>
              </a:spcBef>
              <a:buNone/>
            </a:pPr>
            <a:r>
              <a:rPr b="1" lang="en" sz="3000"/>
              <a:t>Expired</a:t>
            </a:r>
          </a:p>
        </p:txBody>
      </p:sp>
      <p:pic>
        <p:nvPicPr>
          <p:cNvPr id="1835" name="Shape 1835"/>
          <p:cNvPicPr preferRelativeResize="0"/>
          <p:nvPr/>
        </p:nvPicPr>
        <p:blipFill>
          <a:blip r:embed="rId4">
            <a:alphaModFix/>
          </a:blip>
          <a:stretch>
            <a:fillRect/>
          </a:stretch>
        </p:blipFill>
        <p:spPr>
          <a:xfrm>
            <a:off x="5970900" y="2931129"/>
            <a:ext cx="1605350" cy="1262524"/>
          </a:xfrm>
          <a:prstGeom prst="rect">
            <a:avLst/>
          </a:prstGeom>
          <a:noFill/>
          <a:ln>
            <a:noFill/>
          </a:ln>
        </p:spPr>
      </p:pic>
    </p:spTree>
  </p:cSld>
  <p:clrMapOvr>
    <a:masterClrMapping/>
  </p:clrMapOvr>
  <p:transition spd="slow">
    <p:cut/>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9" name="Shape 1839"/>
        <p:cNvGrpSpPr/>
        <p:nvPr/>
      </p:nvGrpSpPr>
      <p:grpSpPr>
        <a:xfrm>
          <a:off x="0" y="0"/>
          <a:ext cx="0" cy="0"/>
          <a:chOff x="0" y="0"/>
          <a:chExt cx="0" cy="0"/>
        </a:xfrm>
      </p:grpSpPr>
      <p:sp>
        <p:nvSpPr>
          <p:cNvPr id="1840" name="Shape 184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sp>
        <p:nvSpPr>
          <p:cNvPr id="1841" name="Shape 184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842" name="Shape 1842"/>
          <p:cNvPicPr preferRelativeResize="0"/>
          <p:nvPr/>
        </p:nvPicPr>
        <p:blipFill rotWithShape="1">
          <a:blip r:embed="rId3">
            <a:alphaModFix amt="30000"/>
          </a:blip>
          <a:srcRect b="0" l="0" r="0" t="51102"/>
          <a:stretch/>
        </p:blipFill>
        <p:spPr>
          <a:xfrm>
            <a:off x="6287275" y="2027749"/>
            <a:ext cx="1956550" cy="1216300"/>
          </a:xfrm>
          <a:prstGeom prst="rect">
            <a:avLst/>
          </a:prstGeom>
          <a:noFill/>
          <a:ln>
            <a:noFill/>
          </a:ln>
        </p:spPr>
      </p:pic>
      <p:pic>
        <p:nvPicPr>
          <p:cNvPr id="1843" name="Shape 1843"/>
          <p:cNvPicPr preferRelativeResize="0"/>
          <p:nvPr/>
        </p:nvPicPr>
        <p:blipFill>
          <a:blip r:embed="rId3">
            <a:alphaModFix/>
          </a:blip>
          <a:stretch>
            <a:fillRect/>
          </a:stretch>
        </p:blipFill>
        <p:spPr>
          <a:xfrm>
            <a:off x="6287275" y="3244049"/>
            <a:ext cx="1956550" cy="2487474"/>
          </a:xfrm>
          <a:prstGeom prst="rect">
            <a:avLst/>
          </a:prstGeom>
          <a:noFill/>
          <a:ln>
            <a:noFill/>
          </a:ln>
        </p:spPr>
      </p:pic>
      <p:pic>
        <p:nvPicPr>
          <p:cNvPr id="1844" name="Shape 1844"/>
          <p:cNvPicPr preferRelativeResize="0"/>
          <p:nvPr/>
        </p:nvPicPr>
        <p:blipFill>
          <a:blip r:embed="rId4">
            <a:alphaModFix/>
          </a:blip>
          <a:stretch>
            <a:fillRect/>
          </a:stretch>
        </p:blipFill>
        <p:spPr>
          <a:xfrm>
            <a:off x="6444025" y="2974712"/>
            <a:ext cx="644775" cy="644775"/>
          </a:xfrm>
          <a:prstGeom prst="rect">
            <a:avLst/>
          </a:prstGeom>
          <a:noFill/>
          <a:ln>
            <a:noFill/>
          </a:ln>
        </p:spPr>
      </p:pic>
      <p:pic>
        <p:nvPicPr>
          <p:cNvPr id="1845" name="Shape 1845"/>
          <p:cNvPicPr preferRelativeResize="0"/>
          <p:nvPr/>
        </p:nvPicPr>
        <p:blipFill>
          <a:blip r:embed="rId4">
            <a:alphaModFix/>
          </a:blip>
          <a:stretch>
            <a:fillRect/>
          </a:stretch>
        </p:blipFill>
        <p:spPr>
          <a:xfrm>
            <a:off x="7599050" y="2974700"/>
            <a:ext cx="644775" cy="644775"/>
          </a:xfrm>
          <a:prstGeom prst="rect">
            <a:avLst/>
          </a:prstGeom>
          <a:noFill/>
          <a:ln>
            <a:noFill/>
          </a:ln>
        </p:spPr>
      </p:pic>
      <p:pic>
        <p:nvPicPr>
          <p:cNvPr id="1846" name="Shape 1846"/>
          <p:cNvPicPr preferRelativeResize="0"/>
          <p:nvPr/>
        </p:nvPicPr>
        <p:blipFill>
          <a:blip r:embed="rId3">
            <a:alphaModFix/>
          </a:blip>
          <a:stretch>
            <a:fillRect/>
          </a:stretch>
        </p:blipFill>
        <p:spPr>
          <a:xfrm>
            <a:off x="991350" y="2318649"/>
            <a:ext cx="1956550" cy="2487474"/>
          </a:xfrm>
          <a:prstGeom prst="rect">
            <a:avLst/>
          </a:prstGeom>
          <a:noFill/>
          <a:ln>
            <a:noFill/>
          </a:ln>
        </p:spPr>
      </p:pic>
      <p:sp>
        <p:nvSpPr>
          <p:cNvPr id="1847" name="Shape 1847"/>
          <p:cNvSpPr/>
          <p:nvPr/>
        </p:nvSpPr>
        <p:spPr>
          <a:xfrm>
            <a:off x="3297125" y="3412525"/>
            <a:ext cx="2489400" cy="3392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48" name="Shape 1848"/>
          <p:cNvSpPr txBox="1"/>
          <p:nvPr/>
        </p:nvSpPr>
        <p:spPr>
          <a:xfrm>
            <a:off x="3511475" y="2901450"/>
            <a:ext cx="2060700" cy="329699"/>
          </a:xfrm>
          <a:prstGeom prst="rect">
            <a:avLst/>
          </a:prstGeom>
          <a:noFill/>
          <a:ln>
            <a:noFill/>
          </a:ln>
        </p:spPr>
        <p:txBody>
          <a:bodyPr anchorCtr="0" anchor="t" bIns="91425" lIns="91425" rIns="91425" tIns="91425">
            <a:noAutofit/>
          </a:bodyPr>
          <a:lstStyle/>
          <a:p>
            <a:pPr lvl="0" rtl="0" algn="ctr">
              <a:spcBef>
                <a:spcPts val="0"/>
              </a:spcBef>
              <a:buNone/>
            </a:pPr>
            <a:r>
              <a:rPr b="1" lang="en" sz="3000"/>
              <a:t>Renew</a:t>
            </a:r>
          </a:p>
        </p:txBody>
      </p:sp>
      <p:pic>
        <p:nvPicPr>
          <p:cNvPr id="1849" name="Shape 1849"/>
          <p:cNvPicPr preferRelativeResize="0"/>
          <p:nvPr/>
        </p:nvPicPr>
        <p:blipFill>
          <a:blip r:embed="rId5">
            <a:alphaModFix/>
          </a:blip>
          <a:stretch>
            <a:fillRect/>
          </a:stretch>
        </p:blipFill>
        <p:spPr>
          <a:xfrm>
            <a:off x="7873732" y="4964301"/>
            <a:ext cx="813079" cy="644775"/>
          </a:xfrm>
          <a:prstGeom prst="rect">
            <a:avLst/>
          </a:prstGeom>
          <a:noFill/>
          <a:ln>
            <a:noFill/>
          </a:ln>
        </p:spPr>
      </p:pic>
    </p:spTree>
  </p:cSld>
  <p:clrMapOvr>
    <a:masterClrMapping/>
  </p:clrMapOvr>
  <p:transition spd="slow">
    <p:cut/>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3" name="Shape 1853"/>
        <p:cNvGrpSpPr/>
        <p:nvPr/>
      </p:nvGrpSpPr>
      <p:grpSpPr>
        <a:xfrm>
          <a:off x="0" y="0"/>
          <a:ext cx="0" cy="0"/>
          <a:chOff x="0" y="0"/>
          <a:chExt cx="0" cy="0"/>
        </a:xfrm>
      </p:grpSpPr>
      <p:sp>
        <p:nvSpPr>
          <p:cNvPr id="1854" name="Shape 1854"/>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Renew contract</a:t>
            </a:r>
          </a:p>
        </p:txBody>
      </p:sp>
      <p:grpSp>
        <p:nvGrpSpPr>
          <p:cNvPr id="1855" name="Shape 1855"/>
          <p:cNvGrpSpPr/>
          <p:nvPr/>
        </p:nvGrpSpPr>
        <p:grpSpPr>
          <a:xfrm>
            <a:off x="1466774" y="2726135"/>
            <a:ext cx="2352920" cy="2505646"/>
            <a:chOff x="4336144" y="2394850"/>
            <a:chExt cx="1814405" cy="1932027"/>
          </a:xfrm>
        </p:grpSpPr>
        <p:sp>
          <p:nvSpPr>
            <p:cNvPr id="1856" name="Shape 1856"/>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sz="2400"/>
                <a:t>ContractCode</a:t>
              </a:r>
            </a:p>
            <a:p>
              <a:pPr lvl="0" rtl="0">
                <a:spcBef>
                  <a:spcPts val="0"/>
                </a:spcBef>
                <a:buNone/>
              </a:pPr>
              <a:r>
                <a:rPr lang="en" sz="2400"/>
                <a:t>StartDate</a:t>
              </a:r>
            </a:p>
            <a:p>
              <a:pPr lvl="0" rtl="0">
                <a:spcBef>
                  <a:spcPts val="0"/>
                </a:spcBef>
                <a:buNone/>
              </a:pPr>
              <a:r>
                <a:rPr lang="en" sz="2400"/>
                <a:t>ExpiredDate</a:t>
              </a:r>
            </a:p>
            <a:p>
              <a:pPr lvl="0" rtl="0">
                <a:spcBef>
                  <a:spcPts val="0"/>
                </a:spcBef>
                <a:buNone/>
              </a:pPr>
              <a:r>
                <a:rPr lang="en" sz="2400"/>
                <a:t>Status</a:t>
              </a:r>
            </a:p>
            <a:p>
              <a:pPr lvl="0" rtl="0">
                <a:spcBef>
                  <a:spcPts val="0"/>
                </a:spcBef>
                <a:buNone/>
              </a:pPr>
              <a:r>
                <a:rPr lang="en" sz="2400"/>
                <a:t>...</a:t>
              </a:r>
            </a:p>
          </p:txBody>
        </p:sp>
        <p:sp>
          <p:nvSpPr>
            <p:cNvPr id="1857" name="Shape 1857"/>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t>Contract</a:t>
              </a:r>
            </a:p>
          </p:txBody>
        </p:sp>
      </p:grpSp>
      <p:grpSp>
        <p:nvGrpSpPr>
          <p:cNvPr id="1858" name="Shape 1858"/>
          <p:cNvGrpSpPr/>
          <p:nvPr/>
        </p:nvGrpSpPr>
        <p:grpSpPr>
          <a:xfrm>
            <a:off x="3819699" y="2726135"/>
            <a:ext cx="2352920" cy="2505646"/>
            <a:chOff x="4336144" y="2394850"/>
            <a:chExt cx="1814405" cy="1932027"/>
          </a:xfrm>
        </p:grpSpPr>
        <p:sp>
          <p:nvSpPr>
            <p:cNvPr id="1859" name="Shape 1859"/>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sz="2400"/>
                <a:t>HD0001</a:t>
              </a:r>
            </a:p>
            <a:p>
              <a:pPr lvl="0" rtl="0">
                <a:spcBef>
                  <a:spcPts val="0"/>
                </a:spcBef>
                <a:buNone/>
              </a:pPr>
              <a:r>
                <a:rPr lang="en" sz="2400"/>
                <a:t>25/08/2014</a:t>
              </a:r>
            </a:p>
            <a:p>
              <a:pPr lvl="0" rtl="0">
                <a:spcBef>
                  <a:spcPts val="0"/>
                </a:spcBef>
                <a:buNone/>
              </a:pPr>
              <a:r>
                <a:rPr lang="en" sz="2400"/>
                <a:t>25/08/2015</a:t>
              </a:r>
            </a:p>
            <a:p>
              <a:pPr lvl="0" rtl="0">
                <a:spcBef>
                  <a:spcPts val="0"/>
                </a:spcBef>
                <a:buNone/>
              </a:pPr>
              <a:r>
                <a:rPr lang="en" sz="2400"/>
                <a:t>Expired</a:t>
              </a:r>
            </a:p>
            <a:p>
              <a:pPr lvl="0" rtl="0">
                <a:spcBef>
                  <a:spcPts val="0"/>
                </a:spcBef>
                <a:buNone/>
              </a:pPr>
              <a:r>
                <a:rPr lang="en" sz="2400"/>
                <a:t>...</a:t>
              </a:r>
            </a:p>
          </p:txBody>
        </p:sp>
        <p:sp>
          <p:nvSpPr>
            <p:cNvPr id="1860" name="Shape 1860"/>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2400"/>
            </a:p>
          </p:txBody>
        </p:sp>
      </p:grpSp>
      <p:sp>
        <p:nvSpPr>
          <p:cNvPr id="1861" name="Shape 186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5" name="Shape 1865"/>
        <p:cNvGrpSpPr/>
        <p:nvPr/>
      </p:nvGrpSpPr>
      <p:grpSpPr>
        <a:xfrm>
          <a:off x="0" y="0"/>
          <a:ext cx="0" cy="0"/>
          <a:chOff x="0" y="0"/>
          <a:chExt cx="0" cy="0"/>
        </a:xfrm>
      </p:grpSpPr>
      <p:sp>
        <p:nvSpPr>
          <p:cNvPr id="1866" name="Shape 1866"/>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Renew contract</a:t>
            </a:r>
          </a:p>
        </p:txBody>
      </p:sp>
      <p:grpSp>
        <p:nvGrpSpPr>
          <p:cNvPr id="1867" name="Shape 1867"/>
          <p:cNvGrpSpPr/>
          <p:nvPr/>
        </p:nvGrpSpPr>
        <p:grpSpPr>
          <a:xfrm>
            <a:off x="1466774" y="2726135"/>
            <a:ext cx="2352920" cy="2505646"/>
            <a:chOff x="4336144" y="2394850"/>
            <a:chExt cx="1814405" cy="1932027"/>
          </a:xfrm>
        </p:grpSpPr>
        <p:sp>
          <p:nvSpPr>
            <p:cNvPr id="1868" name="Shape 1868"/>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ContractCode</a:t>
              </a:r>
            </a:p>
            <a:p>
              <a:pPr lvl="0" rtl="0">
                <a:spcBef>
                  <a:spcPts val="0"/>
                </a:spcBef>
                <a:buNone/>
              </a:pPr>
              <a:r>
                <a:rPr lang="en" sz="2400"/>
                <a:t>StartDate</a:t>
              </a:r>
            </a:p>
            <a:p>
              <a:pPr lvl="0" rtl="0">
                <a:spcBef>
                  <a:spcPts val="0"/>
                </a:spcBef>
                <a:buNone/>
              </a:pPr>
              <a:r>
                <a:rPr lang="en" sz="2400">
                  <a:solidFill>
                    <a:srgbClr val="FF0000"/>
                  </a:solidFill>
                </a:rPr>
                <a:t>ExpiredDate</a:t>
              </a:r>
            </a:p>
            <a:p>
              <a:pPr lvl="0" rtl="0">
                <a:spcBef>
                  <a:spcPts val="0"/>
                </a:spcBef>
                <a:buNone/>
              </a:pPr>
              <a:r>
                <a:rPr lang="en" sz="2400">
                  <a:solidFill>
                    <a:srgbClr val="FF0000"/>
                  </a:solidFill>
                </a:rPr>
                <a:t>Status</a:t>
              </a:r>
            </a:p>
            <a:p>
              <a:pPr lvl="0" rtl="0">
                <a:spcBef>
                  <a:spcPts val="0"/>
                </a:spcBef>
                <a:buNone/>
              </a:pPr>
              <a:r>
                <a:rPr lang="en" sz="2400"/>
                <a:t>...</a:t>
              </a:r>
            </a:p>
          </p:txBody>
        </p:sp>
        <p:sp>
          <p:nvSpPr>
            <p:cNvPr id="1869" name="Shape 1869"/>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t>Contract</a:t>
              </a:r>
            </a:p>
          </p:txBody>
        </p:sp>
      </p:grpSp>
      <p:sp>
        <p:nvSpPr>
          <p:cNvPr id="1870" name="Shape 1870"/>
          <p:cNvSpPr/>
          <p:nvPr/>
        </p:nvSpPr>
        <p:spPr>
          <a:xfrm>
            <a:off x="709450" y="4033887"/>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71" name="Shape 1871"/>
          <p:cNvGrpSpPr/>
          <p:nvPr/>
        </p:nvGrpSpPr>
        <p:grpSpPr>
          <a:xfrm>
            <a:off x="3819699" y="2726135"/>
            <a:ext cx="2352920" cy="2505646"/>
            <a:chOff x="4336144" y="2394850"/>
            <a:chExt cx="1814405" cy="1932027"/>
          </a:xfrm>
        </p:grpSpPr>
        <p:sp>
          <p:nvSpPr>
            <p:cNvPr id="1872" name="Shape 1872"/>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HD0001</a:t>
              </a:r>
            </a:p>
            <a:p>
              <a:pPr lvl="0" rtl="0">
                <a:spcBef>
                  <a:spcPts val="0"/>
                </a:spcBef>
                <a:buNone/>
              </a:pPr>
              <a:r>
                <a:rPr lang="en" sz="2400"/>
                <a:t>25/08/2014</a:t>
              </a:r>
            </a:p>
            <a:p>
              <a:pPr lvl="0" rtl="0">
                <a:spcBef>
                  <a:spcPts val="0"/>
                </a:spcBef>
                <a:buNone/>
              </a:pPr>
              <a:r>
                <a:rPr lang="en" sz="2400">
                  <a:solidFill>
                    <a:srgbClr val="FF0000"/>
                  </a:solidFill>
                </a:rPr>
                <a:t>25/08/2016</a:t>
              </a:r>
            </a:p>
            <a:p>
              <a:pPr lvl="0" rtl="0">
                <a:spcBef>
                  <a:spcPts val="0"/>
                </a:spcBef>
                <a:buNone/>
              </a:pPr>
              <a:r>
                <a:rPr lang="en" sz="2400">
                  <a:solidFill>
                    <a:srgbClr val="FF0000"/>
                  </a:solidFill>
                </a:rPr>
                <a:t>Ready</a:t>
              </a:r>
            </a:p>
            <a:p>
              <a:pPr lvl="0" rtl="0">
                <a:spcBef>
                  <a:spcPts val="0"/>
                </a:spcBef>
                <a:buNone/>
              </a:pPr>
              <a:r>
                <a:rPr lang="en" sz="2400"/>
                <a:t>...</a:t>
              </a:r>
            </a:p>
          </p:txBody>
        </p:sp>
        <p:sp>
          <p:nvSpPr>
            <p:cNvPr id="1873" name="Shape 1873"/>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2400"/>
            </a:p>
          </p:txBody>
        </p:sp>
      </p:grpSp>
      <p:sp>
        <p:nvSpPr>
          <p:cNvPr id="1874" name="Shape 1874"/>
          <p:cNvSpPr/>
          <p:nvPr/>
        </p:nvSpPr>
        <p:spPr>
          <a:xfrm>
            <a:off x="709450" y="4407012"/>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875" name="Shape 187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9" name="Shape 1879"/>
        <p:cNvGrpSpPr/>
        <p:nvPr/>
      </p:nvGrpSpPr>
      <p:grpSpPr>
        <a:xfrm>
          <a:off x="0" y="0"/>
          <a:ext cx="0" cy="0"/>
          <a:chOff x="0" y="0"/>
          <a:chExt cx="0" cy="0"/>
        </a:xfrm>
      </p:grpSpPr>
      <p:sp>
        <p:nvSpPr>
          <p:cNvPr id="1880" name="Shape 188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grpSp>
        <p:nvGrpSpPr>
          <p:cNvPr id="1881" name="Shape 1881"/>
          <p:cNvGrpSpPr/>
          <p:nvPr/>
        </p:nvGrpSpPr>
        <p:grpSpPr>
          <a:xfrm>
            <a:off x="1466774" y="2726135"/>
            <a:ext cx="2352920" cy="2505646"/>
            <a:chOff x="4336144" y="2394850"/>
            <a:chExt cx="1814405" cy="1932027"/>
          </a:xfrm>
        </p:grpSpPr>
        <p:sp>
          <p:nvSpPr>
            <p:cNvPr id="1882" name="Shape 1882"/>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ContractCode</a:t>
              </a:r>
            </a:p>
            <a:p>
              <a:pPr lvl="0" rtl="0">
                <a:spcBef>
                  <a:spcPts val="0"/>
                </a:spcBef>
                <a:buNone/>
              </a:pPr>
              <a:r>
                <a:rPr lang="en" sz="2400"/>
                <a:t>StartDate</a:t>
              </a:r>
            </a:p>
            <a:p>
              <a:pPr lvl="0" rtl="0">
                <a:spcBef>
                  <a:spcPts val="0"/>
                </a:spcBef>
                <a:buNone/>
              </a:pPr>
              <a:r>
                <a:rPr lang="en" sz="2400">
                  <a:solidFill>
                    <a:srgbClr val="FF0000"/>
                  </a:solidFill>
                </a:rPr>
                <a:t>ExpiredDate</a:t>
              </a:r>
            </a:p>
            <a:p>
              <a:pPr lvl="0" rtl="0">
                <a:spcBef>
                  <a:spcPts val="0"/>
                </a:spcBef>
                <a:buNone/>
              </a:pPr>
              <a:r>
                <a:rPr lang="en" sz="2400">
                  <a:solidFill>
                    <a:srgbClr val="FF0000"/>
                  </a:solidFill>
                </a:rPr>
                <a:t>Status</a:t>
              </a:r>
            </a:p>
            <a:p>
              <a:pPr lvl="0" rtl="0">
                <a:spcBef>
                  <a:spcPts val="0"/>
                </a:spcBef>
                <a:buNone/>
              </a:pPr>
              <a:r>
                <a:rPr lang="en" sz="2400"/>
                <a:t>...</a:t>
              </a:r>
            </a:p>
          </p:txBody>
        </p:sp>
        <p:sp>
          <p:nvSpPr>
            <p:cNvPr id="1883" name="Shape 1883"/>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2400"/>
                <a:t>Contract</a:t>
              </a:r>
            </a:p>
          </p:txBody>
        </p:sp>
      </p:grpSp>
      <p:sp>
        <p:nvSpPr>
          <p:cNvPr id="1884" name="Shape 1884"/>
          <p:cNvSpPr/>
          <p:nvPr/>
        </p:nvSpPr>
        <p:spPr>
          <a:xfrm>
            <a:off x="709450" y="4033887"/>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85" name="Shape 1885"/>
          <p:cNvGrpSpPr/>
          <p:nvPr/>
        </p:nvGrpSpPr>
        <p:grpSpPr>
          <a:xfrm>
            <a:off x="3819699" y="2726135"/>
            <a:ext cx="2352920" cy="2505646"/>
            <a:chOff x="4336144" y="2394850"/>
            <a:chExt cx="1814405" cy="1932027"/>
          </a:xfrm>
        </p:grpSpPr>
        <p:sp>
          <p:nvSpPr>
            <p:cNvPr id="1886" name="Shape 1886"/>
            <p:cNvSpPr/>
            <p:nvPr/>
          </p:nvSpPr>
          <p:spPr>
            <a:xfrm>
              <a:off x="4336144" y="2708977"/>
              <a:ext cx="1814399" cy="1617900"/>
            </a:xfrm>
            <a:prstGeom prst="rect">
              <a:avLst/>
            </a:prstGeom>
            <a:solidFill>
              <a:schemeClr val="lt2"/>
            </a:solidFill>
            <a:ln cap="flat" cmpd="sng" w="3810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2400"/>
                <a:t>HD0001</a:t>
              </a:r>
            </a:p>
            <a:p>
              <a:pPr lvl="0" rtl="0">
                <a:spcBef>
                  <a:spcPts val="0"/>
                </a:spcBef>
                <a:buNone/>
              </a:pPr>
              <a:r>
                <a:rPr lang="en" sz="2400"/>
                <a:t>25/08/2014</a:t>
              </a:r>
            </a:p>
            <a:p>
              <a:pPr lvl="0" rtl="0">
                <a:spcBef>
                  <a:spcPts val="0"/>
                </a:spcBef>
                <a:buNone/>
              </a:pPr>
              <a:r>
                <a:rPr lang="en" sz="2400">
                  <a:solidFill>
                    <a:srgbClr val="FF0000"/>
                  </a:solidFill>
                </a:rPr>
                <a:t>25/08/2016</a:t>
              </a:r>
            </a:p>
            <a:p>
              <a:pPr lvl="0" rtl="0">
                <a:spcBef>
                  <a:spcPts val="0"/>
                </a:spcBef>
                <a:buNone/>
              </a:pPr>
              <a:r>
                <a:rPr lang="en" sz="2400">
                  <a:solidFill>
                    <a:srgbClr val="FF0000"/>
                  </a:solidFill>
                </a:rPr>
                <a:t>Ready</a:t>
              </a:r>
            </a:p>
            <a:p>
              <a:pPr lvl="0" rtl="0">
                <a:spcBef>
                  <a:spcPts val="0"/>
                </a:spcBef>
                <a:buNone/>
              </a:pPr>
              <a:r>
                <a:rPr lang="en" sz="2400"/>
                <a:t>...</a:t>
              </a:r>
            </a:p>
          </p:txBody>
        </p:sp>
        <p:sp>
          <p:nvSpPr>
            <p:cNvPr id="1887" name="Shape 1887"/>
            <p:cNvSpPr/>
            <p:nvPr/>
          </p:nvSpPr>
          <p:spPr>
            <a:xfrm>
              <a:off x="4336150" y="2394850"/>
              <a:ext cx="1814399" cy="362999"/>
            </a:xfrm>
            <a:prstGeom prst="rect">
              <a:avLst/>
            </a:prstGeom>
            <a:solidFill>
              <a:schemeClr val="lt2"/>
            </a:solid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b="1" sz="2400"/>
            </a:p>
          </p:txBody>
        </p:sp>
      </p:grpSp>
      <p:sp>
        <p:nvSpPr>
          <p:cNvPr id="1888" name="Shape 1888"/>
          <p:cNvSpPr/>
          <p:nvPr/>
        </p:nvSpPr>
        <p:spPr>
          <a:xfrm>
            <a:off x="709450" y="4407012"/>
            <a:ext cx="662099" cy="236400"/>
          </a:xfrm>
          <a:prstGeom prst="rightArrow">
            <a:avLst>
              <a:gd fmla="val 50000" name="adj1"/>
              <a:gd fmla="val 50000" name="adj2"/>
            </a:avLst>
          </a:prstGeom>
          <a:solidFill>
            <a:srgbClr val="EA9999"/>
          </a:solidFill>
          <a:ln cap="flat" cmpd="sng" w="19050">
            <a:solidFill>
              <a:srgbClr val="E06666"/>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89" name="Shape 1889"/>
          <p:cNvGrpSpPr/>
          <p:nvPr/>
        </p:nvGrpSpPr>
        <p:grpSpPr>
          <a:xfrm>
            <a:off x="7014158" y="5275287"/>
            <a:ext cx="1459321" cy="1391725"/>
            <a:chOff x="4336150" y="2394850"/>
            <a:chExt cx="1814399" cy="1391725"/>
          </a:xfrm>
        </p:grpSpPr>
        <p:sp>
          <p:nvSpPr>
            <p:cNvPr id="1890" name="Shape 1890"/>
            <p:cNvSpPr/>
            <p:nvPr/>
          </p:nvSpPr>
          <p:spPr>
            <a:xfrm>
              <a:off x="4336150" y="2708975"/>
              <a:ext cx="1814399" cy="10776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rtl="0">
                <a:spcBef>
                  <a:spcPts val="0"/>
                </a:spcBef>
                <a:buNone/>
              </a:pPr>
              <a:r>
                <a:rPr lang="en"/>
                <a:t>ExpiredDate</a:t>
              </a:r>
            </a:p>
            <a:p>
              <a:pPr lvl="0" rtl="0">
                <a:spcBef>
                  <a:spcPts val="0"/>
                </a:spcBef>
                <a:buNone/>
              </a:pPr>
              <a:r>
                <a:rPr lang="en"/>
                <a:t>PaymentFee</a:t>
              </a:r>
            </a:p>
            <a:p>
              <a:pPr lvl="0" rtl="0">
                <a:spcBef>
                  <a:spcPts val="0"/>
                </a:spcBef>
                <a:buNone/>
              </a:pPr>
              <a:r>
                <a:rPr lang="en"/>
                <a:t>...</a:t>
              </a:r>
            </a:p>
          </p:txBody>
        </p:sp>
        <p:sp>
          <p:nvSpPr>
            <p:cNvPr id="1891" name="Shape 189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Payment</a:t>
              </a:r>
            </a:p>
          </p:txBody>
        </p:sp>
      </p:grpSp>
      <p:cxnSp>
        <p:nvCxnSpPr>
          <p:cNvPr id="1892" name="Shape 1892"/>
          <p:cNvCxnSpPr>
            <a:stCxn id="1882" idx="2"/>
            <a:endCxn id="1890" idx="1"/>
          </p:cNvCxnSpPr>
          <p:nvPr/>
        </p:nvCxnSpPr>
        <p:spPr>
          <a:xfrm flipH="1" rot="-5400000">
            <a:off x="4380531" y="3494481"/>
            <a:ext cx="896400" cy="4370999"/>
          </a:xfrm>
          <a:prstGeom prst="bentConnector2">
            <a:avLst/>
          </a:prstGeom>
          <a:noFill/>
          <a:ln cap="flat" cmpd="sng" w="19050">
            <a:solidFill>
              <a:schemeClr val="dk2"/>
            </a:solidFill>
            <a:prstDash val="solid"/>
            <a:round/>
            <a:headEnd len="lg" w="lg" type="none"/>
            <a:tailEnd len="lg" w="lg" type="none"/>
          </a:ln>
        </p:spPr>
      </p:cxnSp>
      <p:sp>
        <p:nvSpPr>
          <p:cNvPr id="1893" name="Shape 1893"/>
          <p:cNvSpPr txBox="1"/>
          <p:nvPr/>
        </p:nvSpPr>
        <p:spPr>
          <a:xfrm>
            <a:off x="6172625" y="5663175"/>
            <a:ext cx="811500" cy="4650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1894" name="Shape 1894"/>
          <p:cNvSpPr txBox="1"/>
          <p:nvPr/>
        </p:nvSpPr>
        <p:spPr>
          <a:xfrm>
            <a:off x="2643225" y="5273650"/>
            <a:ext cx="811500" cy="4650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1895" name="Shape 189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9" name="Shape 1899"/>
        <p:cNvGrpSpPr/>
        <p:nvPr/>
      </p:nvGrpSpPr>
      <p:grpSpPr>
        <a:xfrm>
          <a:off x="0" y="0"/>
          <a:ext cx="0" cy="0"/>
          <a:chOff x="0" y="0"/>
          <a:chExt cx="0" cy="0"/>
        </a:xfrm>
      </p:grpSpPr>
      <p:sp>
        <p:nvSpPr>
          <p:cNvPr id="1900" name="Shape 190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Renew contract</a:t>
            </a:r>
          </a:p>
        </p:txBody>
      </p:sp>
      <p:sp>
        <p:nvSpPr>
          <p:cNvPr id="1901" name="Shape 190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902" name="Shape 1902"/>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03" name="Shape 1903"/>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04" name="Shape 1904"/>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Staff renew </a:t>
            </a:r>
            <a:r>
              <a:rPr b="1" lang="en" sz="2400"/>
              <a:t>Cao Thanh Minh</a:t>
            </a:r>
            <a:r>
              <a:rPr lang="en" sz="2400"/>
              <a:t>’s contract.</a:t>
            </a:r>
          </a:p>
        </p:txBody>
      </p:sp>
      <p:sp>
        <p:nvSpPr>
          <p:cNvPr id="1905" name="Shape 1905"/>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Tree>
  </p:cSld>
  <p:clrMapOvr>
    <a:masterClrMapping/>
  </p:clrMapOvr>
  <p:transition spd="slow">
    <p:cut/>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9" name="Shape 1909"/>
        <p:cNvGrpSpPr/>
        <p:nvPr/>
      </p:nvGrpSpPr>
      <p:grpSpPr>
        <a:xfrm>
          <a:off x="0" y="0"/>
          <a:ext cx="0" cy="0"/>
          <a:chOff x="0" y="0"/>
          <a:chExt cx="0" cy="0"/>
        </a:xfrm>
      </p:grpSpPr>
      <p:sp>
        <p:nvSpPr>
          <p:cNvPr id="1910" name="Shape 191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pic>
        <p:nvPicPr>
          <p:cNvPr id="1911" name="Shape 1911"/>
          <p:cNvPicPr preferRelativeResize="0"/>
          <p:nvPr/>
        </p:nvPicPr>
        <p:blipFill rotWithShape="1">
          <a:blip r:embed="rId3">
            <a:alphaModFix/>
          </a:blip>
          <a:srcRect b="0" l="0" r="0" t="22414"/>
          <a:stretch/>
        </p:blipFill>
        <p:spPr>
          <a:xfrm>
            <a:off x="0" y="2920998"/>
            <a:ext cx="9143997" cy="3807524"/>
          </a:xfrm>
          <a:prstGeom prst="rect">
            <a:avLst/>
          </a:prstGeom>
          <a:noFill/>
          <a:ln>
            <a:noFill/>
          </a:ln>
        </p:spPr>
      </p:pic>
      <p:sp>
        <p:nvSpPr>
          <p:cNvPr id="1912" name="Shape 1912"/>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13" name="Shape 1913"/>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14" name="Shape 191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15" name="Shape 1915"/>
          <p:cNvSpPr/>
          <p:nvPr/>
        </p:nvSpPr>
        <p:spPr>
          <a:xfrm>
            <a:off x="4564575" y="3033350"/>
            <a:ext cx="4122299" cy="3299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916" name="Shape 1916"/>
          <p:cNvSpPr/>
          <p:nvPr/>
        </p:nvSpPr>
        <p:spPr>
          <a:xfrm>
            <a:off x="1584725" y="4401650"/>
            <a:ext cx="2684999" cy="193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917" name="Shape 1917"/>
          <p:cNvCxnSpPr/>
          <p:nvPr/>
        </p:nvCxnSpPr>
        <p:spPr>
          <a:xfrm>
            <a:off x="3254950" y="2950725"/>
            <a:ext cx="475500" cy="580499"/>
          </a:xfrm>
          <a:prstGeom prst="straightConnector1">
            <a:avLst/>
          </a:prstGeom>
          <a:noFill/>
          <a:ln cap="flat" cmpd="sng" w="19050">
            <a:solidFill>
              <a:srgbClr val="000000"/>
            </a:solidFill>
            <a:prstDash val="dash"/>
            <a:round/>
            <a:headEnd len="lg" w="lg" type="none"/>
            <a:tailEnd len="lg" w="lg" type="none"/>
          </a:ln>
        </p:spPr>
      </p:cxnSp>
      <p:sp>
        <p:nvSpPr>
          <p:cNvPr id="1918" name="Shape 1918"/>
          <p:cNvSpPr txBox="1"/>
          <p:nvPr/>
        </p:nvSpPr>
        <p:spPr>
          <a:xfrm>
            <a:off x="1490950" y="23585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19" name="Shape 1919"/>
          <p:cNvPicPr preferRelativeResize="0"/>
          <p:nvPr/>
        </p:nvPicPr>
        <p:blipFill>
          <a:blip r:embed="rId4">
            <a:alphaModFix/>
          </a:blip>
          <a:stretch>
            <a:fillRect/>
          </a:stretch>
        </p:blipFill>
        <p:spPr>
          <a:xfrm>
            <a:off x="1792923" y="2840371"/>
            <a:ext cx="1160049" cy="412153"/>
          </a:xfrm>
          <a:prstGeom prst="rect">
            <a:avLst/>
          </a:prstGeom>
          <a:noFill/>
          <a:ln>
            <a:noFill/>
          </a:ln>
        </p:spPr>
      </p:pic>
    </p:spTree>
  </p:cSld>
  <p:clrMapOvr>
    <a:masterClrMapping/>
  </p:clrMapOvr>
  <p:transition spd="slow">
    <p:cut/>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3" name="Shape 1923"/>
        <p:cNvGrpSpPr/>
        <p:nvPr/>
      </p:nvGrpSpPr>
      <p:grpSpPr>
        <a:xfrm>
          <a:off x="0" y="0"/>
          <a:ext cx="0" cy="0"/>
          <a:chOff x="0" y="0"/>
          <a:chExt cx="0" cy="0"/>
        </a:xfrm>
      </p:grpSpPr>
      <p:sp>
        <p:nvSpPr>
          <p:cNvPr id="1924" name="Shape 192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pic>
        <p:nvPicPr>
          <p:cNvPr id="1925" name="Shape 1925"/>
          <p:cNvPicPr preferRelativeResize="0"/>
          <p:nvPr/>
        </p:nvPicPr>
        <p:blipFill rotWithShape="1">
          <a:blip r:embed="rId3">
            <a:alphaModFix/>
          </a:blip>
          <a:srcRect b="0" l="0" r="0" t="22414"/>
          <a:stretch/>
        </p:blipFill>
        <p:spPr>
          <a:xfrm>
            <a:off x="0" y="2920998"/>
            <a:ext cx="9143997" cy="3807524"/>
          </a:xfrm>
          <a:prstGeom prst="rect">
            <a:avLst/>
          </a:prstGeom>
          <a:noFill/>
          <a:ln>
            <a:noFill/>
          </a:ln>
        </p:spPr>
      </p:pic>
      <p:sp>
        <p:nvSpPr>
          <p:cNvPr id="1926" name="Shape 1926"/>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27" name="Shape 1927"/>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28" name="Shape 19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29" name="Shape 1929"/>
          <p:cNvSpPr/>
          <p:nvPr/>
        </p:nvSpPr>
        <p:spPr>
          <a:xfrm>
            <a:off x="4564575" y="3033350"/>
            <a:ext cx="4122299" cy="3299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930" name="Shape 1930"/>
          <p:cNvCxnSpPr/>
          <p:nvPr/>
        </p:nvCxnSpPr>
        <p:spPr>
          <a:xfrm>
            <a:off x="3254950" y="2950725"/>
            <a:ext cx="475500" cy="580499"/>
          </a:xfrm>
          <a:prstGeom prst="straightConnector1">
            <a:avLst/>
          </a:prstGeom>
          <a:noFill/>
          <a:ln cap="flat" cmpd="sng" w="19050">
            <a:solidFill>
              <a:srgbClr val="000000"/>
            </a:solidFill>
            <a:prstDash val="dash"/>
            <a:round/>
            <a:headEnd len="lg" w="lg" type="none"/>
            <a:tailEnd len="lg" w="lg" type="none"/>
          </a:ln>
        </p:spPr>
      </p:cxnSp>
      <p:sp>
        <p:nvSpPr>
          <p:cNvPr id="1931" name="Shape 1931"/>
          <p:cNvSpPr txBox="1"/>
          <p:nvPr/>
        </p:nvSpPr>
        <p:spPr>
          <a:xfrm>
            <a:off x="1490950" y="23585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32" name="Shape 1932"/>
          <p:cNvPicPr preferRelativeResize="0"/>
          <p:nvPr/>
        </p:nvPicPr>
        <p:blipFill>
          <a:blip r:embed="rId4">
            <a:alphaModFix/>
          </a:blip>
          <a:stretch>
            <a:fillRect/>
          </a:stretch>
        </p:blipFill>
        <p:spPr>
          <a:xfrm>
            <a:off x="1792923" y="2840371"/>
            <a:ext cx="1160049" cy="412153"/>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37" name="Shape 137"/>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38" name="Shape 138"/>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9" name="Shape 139"/>
          <p:cNvGrpSpPr/>
          <p:nvPr/>
        </p:nvGrpSpPr>
        <p:grpSpPr>
          <a:xfrm>
            <a:off x="3266685" y="4540857"/>
            <a:ext cx="969455" cy="994276"/>
            <a:chOff x="6962635" y="1122320"/>
            <a:chExt cx="1238445" cy="1270154"/>
          </a:xfrm>
        </p:grpSpPr>
        <p:grpSp>
          <p:nvGrpSpPr>
            <p:cNvPr id="140" name="Shape 140"/>
            <p:cNvGrpSpPr/>
            <p:nvPr/>
          </p:nvGrpSpPr>
          <p:grpSpPr>
            <a:xfrm rot="-880933">
              <a:off x="7025919" y="1252736"/>
              <a:ext cx="1111877" cy="642612"/>
              <a:chOff x="6437825" y="1680725"/>
              <a:chExt cx="1635599" cy="945300"/>
            </a:xfrm>
          </p:grpSpPr>
          <p:sp>
            <p:nvSpPr>
              <p:cNvPr id="141" name="Shape 141"/>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 name="Shape 142"/>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43" name="Shape 143"/>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44" name="Shape 144"/>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145" name="Shape 145"/>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sz="1000"/>
                <a:t>NFC Card</a:t>
              </a:r>
            </a:p>
          </p:txBody>
        </p:sp>
      </p:grpSp>
      <p:cxnSp>
        <p:nvCxnSpPr>
          <p:cNvPr id="146" name="Shape 146"/>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147" name="Shape 147"/>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sp>
        <p:nvSpPr>
          <p:cNvPr id="148" name="Shape 148"/>
          <p:cNvSpPr txBox="1"/>
          <p:nvPr/>
        </p:nvSpPr>
        <p:spPr>
          <a:xfrm>
            <a:off x="1232900" y="5535068"/>
            <a:ext cx="1867199" cy="397499"/>
          </a:xfrm>
          <a:prstGeom prst="rect">
            <a:avLst/>
          </a:prstGeom>
          <a:noFill/>
          <a:ln>
            <a:noFill/>
          </a:ln>
        </p:spPr>
        <p:txBody>
          <a:bodyPr anchorCtr="0" anchor="t" bIns="91425" lIns="91425" rIns="91425" tIns="91425">
            <a:noAutofit/>
          </a:bodyPr>
          <a:lstStyle/>
          <a:p>
            <a:pPr lvl="0" rtl="0">
              <a:spcBef>
                <a:spcPts val="0"/>
              </a:spcBef>
              <a:buNone/>
            </a:pPr>
            <a:r>
              <a:rPr lang="en"/>
              <a:t>Deliver to customers as Insurance Certificate Card</a:t>
            </a:r>
          </a:p>
        </p:txBody>
      </p:sp>
      <p:cxnSp>
        <p:nvCxnSpPr>
          <p:cNvPr id="149" name="Shape 149"/>
          <p:cNvCxnSpPr>
            <a:stCxn id="142" idx="1"/>
          </p:cNvCxnSpPr>
          <p:nvPr/>
        </p:nvCxnSpPr>
        <p:spPr>
          <a:xfrm flipH="1">
            <a:off x="2786094" y="4917780"/>
            <a:ext cx="529800" cy="630900"/>
          </a:xfrm>
          <a:prstGeom prst="straightConnector1">
            <a:avLst/>
          </a:prstGeom>
          <a:noFill/>
          <a:ln cap="flat" cmpd="sng" w="19050">
            <a:solidFill>
              <a:schemeClr val="dk2"/>
            </a:solidFill>
            <a:prstDash val="solid"/>
            <a:round/>
            <a:headEnd len="lg" w="lg" type="none"/>
            <a:tailEnd len="lg" w="lg" type="none"/>
          </a:ln>
        </p:spPr>
      </p:cxnSp>
      <p:grpSp>
        <p:nvGrpSpPr>
          <p:cNvPr id="150" name="Shape 150"/>
          <p:cNvGrpSpPr/>
          <p:nvPr/>
        </p:nvGrpSpPr>
        <p:grpSpPr>
          <a:xfrm>
            <a:off x="3131383" y="3277876"/>
            <a:ext cx="1209895" cy="1159522"/>
            <a:chOff x="950300" y="3316950"/>
            <a:chExt cx="1545600" cy="1481250"/>
          </a:xfrm>
        </p:grpSpPr>
        <p:pic>
          <p:nvPicPr>
            <p:cNvPr id="151" name="Shape 151"/>
            <p:cNvPicPr preferRelativeResize="0"/>
            <p:nvPr/>
          </p:nvPicPr>
          <p:blipFill>
            <a:blip r:embed="rId3">
              <a:alphaModFix/>
            </a:blip>
            <a:stretch>
              <a:fillRect/>
            </a:stretch>
          </p:blipFill>
          <p:spPr>
            <a:xfrm>
              <a:off x="1113500" y="3316950"/>
              <a:ext cx="1219200" cy="1219200"/>
            </a:xfrm>
            <a:prstGeom prst="rect">
              <a:avLst/>
            </a:prstGeom>
            <a:noFill/>
            <a:ln>
              <a:noFill/>
            </a:ln>
          </p:spPr>
        </p:pic>
        <p:sp>
          <p:nvSpPr>
            <p:cNvPr id="152" name="Shape 152"/>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sp>
        <p:nvSpPr>
          <p:cNvPr id="153" name="Shape 15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6" name="Shape 1936"/>
        <p:cNvGrpSpPr/>
        <p:nvPr/>
      </p:nvGrpSpPr>
      <p:grpSpPr>
        <a:xfrm>
          <a:off x="0" y="0"/>
          <a:ext cx="0" cy="0"/>
          <a:chOff x="0" y="0"/>
          <a:chExt cx="0" cy="0"/>
        </a:xfrm>
      </p:grpSpPr>
      <p:sp>
        <p:nvSpPr>
          <p:cNvPr id="1937" name="Shape 193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Renew contract</a:t>
            </a:r>
          </a:p>
        </p:txBody>
      </p:sp>
      <p:pic>
        <p:nvPicPr>
          <p:cNvPr id="1938" name="Shape 1938"/>
          <p:cNvPicPr preferRelativeResize="0"/>
          <p:nvPr/>
        </p:nvPicPr>
        <p:blipFill rotWithShape="1">
          <a:blip r:embed="rId3">
            <a:alphaModFix/>
          </a:blip>
          <a:srcRect b="0" l="0" r="0" t="22414"/>
          <a:stretch/>
        </p:blipFill>
        <p:spPr>
          <a:xfrm>
            <a:off x="0" y="2920998"/>
            <a:ext cx="9143997" cy="3807524"/>
          </a:xfrm>
          <a:prstGeom prst="rect">
            <a:avLst/>
          </a:prstGeom>
          <a:noFill/>
          <a:ln>
            <a:noFill/>
          </a:ln>
        </p:spPr>
      </p:pic>
      <p:sp>
        <p:nvSpPr>
          <p:cNvPr id="1939" name="Shape 1939"/>
          <p:cNvSpPr txBox="1"/>
          <p:nvPr/>
        </p:nvSpPr>
        <p:spPr>
          <a:xfrm>
            <a:off x="1902800" y="1687175"/>
            <a:ext cx="6783900" cy="671400"/>
          </a:xfrm>
          <a:prstGeom prst="rect">
            <a:avLst/>
          </a:prstGeom>
          <a:noFill/>
          <a:ln>
            <a:noFill/>
          </a:ln>
        </p:spPr>
        <p:txBody>
          <a:bodyPr anchorCtr="0" anchor="t" bIns="91425" lIns="91425" rIns="91425" tIns="91425">
            <a:noAutofit/>
          </a:bodyPr>
          <a:lstStyle/>
          <a:p>
            <a:pPr lvl="0" rtl="0">
              <a:spcBef>
                <a:spcPts val="0"/>
              </a:spcBef>
              <a:buNone/>
            </a:pPr>
            <a:r>
              <a:rPr b="1" lang="en" sz="1800"/>
              <a:t>Renew an expired contract. Police check card to verify contract status after renew.</a:t>
            </a:r>
          </a:p>
        </p:txBody>
      </p:sp>
      <p:sp>
        <p:nvSpPr>
          <p:cNvPr id="1940" name="Shape 1940"/>
          <p:cNvSpPr txBox="1"/>
          <p:nvPr/>
        </p:nvSpPr>
        <p:spPr>
          <a:xfrm>
            <a:off x="457200" y="1687175"/>
            <a:ext cx="1577700" cy="671400"/>
          </a:xfrm>
          <a:prstGeom prst="rect">
            <a:avLst/>
          </a:prstGeom>
          <a:noFill/>
          <a:ln>
            <a:noFill/>
          </a:ln>
        </p:spPr>
        <p:txBody>
          <a:bodyPr anchorCtr="0" anchor="t" bIns="91425" lIns="91425" rIns="91425" tIns="91425">
            <a:noAutofit/>
          </a:bodyPr>
          <a:lstStyle/>
          <a:p>
            <a:pPr lvl="0" rtl="0">
              <a:spcBef>
                <a:spcPts val="0"/>
              </a:spcBef>
              <a:buNone/>
            </a:pPr>
            <a:r>
              <a:rPr b="1" lang="en" sz="2400">
                <a:solidFill>
                  <a:schemeClr val="dk1"/>
                </a:solidFill>
              </a:rPr>
              <a:t>DEMO 5: </a:t>
            </a:r>
          </a:p>
        </p:txBody>
      </p:sp>
      <p:sp>
        <p:nvSpPr>
          <p:cNvPr id="1941" name="Shape 194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942" name="Shape 1942"/>
          <p:cNvCxnSpPr/>
          <p:nvPr/>
        </p:nvCxnSpPr>
        <p:spPr>
          <a:xfrm>
            <a:off x="3254950" y="2950725"/>
            <a:ext cx="475500" cy="580499"/>
          </a:xfrm>
          <a:prstGeom prst="straightConnector1">
            <a:avLst/>
          </a:prstGeom>
          <a:noFill/>
          <a:ln cap="flat" cmpd="sng" w="19050">
            <a:solidFill>
              <a:srgbClr val="000000"/>
            </a:solidFill>
            <a:prstDash val="dash"/>
            <a:round/>
            <a:headEnd len="lg" w="lg" type="none"/>
            <a:tailEnd len="lg" w="lg" type="none"/>
          </a:ln>
        </p:spPr>
      </p:cxnSp>
      <p:sp>
        <p:nvSpPr>
          <p:cNvPr id="1943" name="Shape 1943"/>
          <p:cNvSpPr txBox="1"/>
          <p:nvPr/>
        </p:nvSpPr>
        <p:spPr>
          <a:xfrm>
            <a:off x="1490950" y="23585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44" name="Shape 1944"/>
          <p:cNvPicPr preferRelativeResize="0"/>
          <p:nvPr/>
        </p:nvPicPr>
        <p:blipFill>
          <a:blip r:embed="rId4">
            <a:alphaModFix/>
          </a:blip>
          <a:stretch>
            <a:fillRect/>
          </a:stretch>
        </p:blipFill>
        <p:spPr>
          <a:xfrm>
            <a:off x="1792923" y="2840371"/>
            <a:ext cx="1160049" cy="412153"/>
          </a:xfrm>
          <a:prstGeom prst="rect">
            <a:avLst/>
          </a:prstGeom>
          <a:noFill/>
          <a:ln>
            <a:noFill/>
          </a:ln>
        </p:spPr>
      </p:pic>
      <p:cxnSp>
        <p:nvCxnSpPr>
          <p:cNvPr id="1945" name="Shape 1945"/>
          <p:cNvCxnSpPr/>
          <p:nvPr/>
        </p:nvCxnSpPr>
        <p:spPr>
          <a:xfrm flipH="1" rot="10800000">
            <a:off x="5026850" y="5738224"/>
            <a:ext cx="731399" cy="468600"/>
          </a:xfrm>
          <a:prstGeom prst="straightConnector1">
            <a:avLst/>
          </a:prstGeom>
          <a:noFill/>
          <a:ln cap="flat" cmpd="sng" w="19050">
            <a:solidFill>
              <a:srgbClr val="000000"/>
            </a:solidFill>
            <a:prstDash val="dash"/>
            <a:round/>
            <a:headEnd len="lg" w="lg" type="none"/>
            <a:tailEnd len="lg" w="lg" type="none"/>
          </a:ln>
        </p:spPr>
      </p:cxnSp>
      <p:sp>
        <p:nvSpPr>
          <p:cNvPr id="1946" name="Shape 1946"/>
          <p:cNvSpPr txBox="1"/>
          <p:nvPr/>
        </p:nvSpPr>
        <p:spPr>
          <a:xfrm>
            <a:off x="3254950" y="563632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947" name="Shape 1947"/>
          <p:cNvPicPr preferRelativeResize="0"/>
          <p:nvPr/>
        </p:nvPicPr>
        <p:blipFill>
          <a:blip r:embed="rId5">
            <a:alphaModFix/>
          </a:blip>
          <a:stretch>
            <a:fillRect/>
          </a:stretch>
        </p:blipFill>
        <p:spPr>
          <a:xfrm>
            <a:off x="3556912" y="6091300"/>
            <a:ext cx="1160069" cy="412124"/>
          </a:xfrm>
          <a:prstGeom prst="rect">
            <a:avLst/>
          </a:prstGeom>
          <a:noFill/>
          <a:ln>
            <a:noFill/>
          </a:ln>
        </p:spPr>
      </p:pic>
    </p:spTree>
  </p:cSld>
  <p:clrMapOvr>
    <a:masterClrMapping/>
  </p:clrMapOvr>
  <p:transition spd="slow">
    <p:cut/>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1" name="Shape 1951"/>
        <p:cNvGrpSpPr/>
        <p:nvPr/>
      </p:nvGrpSpPr>
      <p:grpSpPr>
        <a:xfrm>
          <a:off x="0" y="0"/>
          <a:ext cx="0" cy="0"/>
          <a:chOff x="0" y="0"/>
          <a:chExt cx="0" cy="0"/>
        </a:xfrm>
      </p:grpSpPr>
      <p:sp>
        <p:nvSpPr>
          <p:cNvPr id="1952" name="Shape 195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Renew contract</a:t>
            </a:r>
          </a:p>
        </p:txBody>
      </p:sp>
      <p:pic>
        <p:nvPicPr>
          <p:cNvPr id="1953" name="Shape 1953"/>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954" name="Shape 195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55" name="Shape 1955"/>
          <p:cNvSpPr/>
          <p:nvPr/>
        </p:nvSpPr>
        <p:spPr>
          <a:xfrm>
            <a:off x="363350" y="5855300"/>
            <a:ext cx="8323499" cy="745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6" name="Shape 1956"/>
          <p:cNvSpPr/>
          <p:nvPr/>
        </p:nvSpPr>
        <p:spPr>
          <a:xfrm>
            <a:off x="363350" y="2192575"/>
            <a:ext cx="8323499" cy="24164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7" name="Shape 1957"/>
          <p:cNvSpPr/>
          <p:nvPr/>
        </p:nvSpPr>
        <p:spPr>
          <a:xfrm>
            <a:off x="332725" y="4609125"/>
            <a:ext cx="28307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8" name="Shape 1958"/>
          <p:cNvSpPr/>
          <p:nvPr/>
        </p:nvSpPr>
        <p:spPr>
          <a:xfrm>
            <a:off x="8473575" y="4574275"/>
            <a:ext cx="332099" cy="883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59" name="Shape 1959"/>
          <p:cNvSpPr/>
          <p:nvPr/>
        </p:nvSpPr>
        <p:spPr>
          <a:xfrm>
            <a:off x="3163525" y="4609125"/>
            <a:ext cx="5227499" cy="12266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960" name="Shape 1960"/>
          <p:cNvSpPr/>
          <p:nvPr/>
        </p:nvSpPr>
        <p:spPr>
          <a:xfrm>
            <a:off x="410250" y="5295875"/>
            <a:ext cx="2670600" cy="6060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61" name="Shape 1961"/>
          <p:cNvSpPr/>
          <p:nvPr/>
        </p:nvSpPr>
        <p:spPr>
          <a:xfrm>
            <a:off x="8473575" y="5295875"/>
            <a:ext cx="213299" cy="6060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962" name="Shape 1962"/>
          <p:cNvSpPr/>
          <p:nvPr/>
        </p:nvSpPr>
        <p:spPr>
          <a:xfrm>
            <a:off x="4607850" y="4809525"/>
            <a:ext cx="2368800" cy="4823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6" name="Shape 1966"/>
        <p:cNvGrpSpPr/>
        <p:nvPr/>
      </p:nvGrpSpPr>
      <p:grpSpPr>
        <a:xfrm>
          <a:off x="0" y="0"/>
          <a:ext cx="0" cy="0"/>
          <a:chOff x="0" y="0"/>
          <a:chExt cx="0" cy="0"/>
        </a:xfrm>
      </p:grpSpPr>
      <p:sp>
        <p:nvSpPr>
          <p:cNvPr id="1967" name="Shape 1967"/>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Other features</a:t>
            </a:r>
          </a:p>
        </p:txBody>
      </p:sp>
      <p:sp>
        <p:nvSpPr>
          <p:cNvPr id="1968" name="Shape 1968"/>
          <p:cNvSpPr txBox="1"/>
          <p:nvPr>
            <p:ph idx="1" type="body"/>
          </p:nvPr>
        </p:nvSpPr>
        <p:spPr>
          <a:xfrm>
            <a:off x="457200" y="1600200"/>
            <a:ext cx="8229600" cy="4967700"/>
          </a:xfrm>
          <a:prstGeom prst="rect">
            <a:avLst/>
          </a:prstGeom>
        </p:spPr>
        <p:txBody>
          <a:bodyPr anchorCtr="0" anchor="t" bIns="91425" lIns="91425" rIns="91425" tIns="91425">
            <a:noAutofit/>
          </a:bodyPr>
          <a:lstStyle/>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Manage contract: register contract / renew contract</a:t>
            </a:r>
          </a:p>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Notification system (web &amp; email)</a:t>
            </a:r>
          </a:p>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Scheduler system / Payment system</a:t>
            </a:r>
          </a:p>
          <a:p>
            <a:pPr lvl="0" rtl="0">
              <a:spcBef>
                <a:spcPts val="0"/>
              </a:spcBef>
              <a:buClr>
                <a:schemeClr val="dk1"/>
              </a:buClr>
              <a:buSzPct val="55000"/>
              <a:buFont typeface="Arial"/>
              <a:buNone/>
            </a:pPr>
            <a:r>
              <a:rPr b="1" lang="en" sz="2000">
                <a:solidFill>
                  <a:srgbClr val="00D900"/>
                </a:solidFill>
              </a:rPr>
              <a:t>✓</a:t>
            </a:r>
            <a:r>
              <a:rPr lang="en" sz="1800"/>
              <a:t> </a:t>
            </a:r>
            <a:r>
              <a:rPr lang="en" sz="1800">
                <a:solidFill>
                  <a:srgbClr val="666666"/>
                </a:solidFill>
              </a:rPr>
              <a:t>Mobile apps: Printer App / Checker App</a:t>
            </a:r>
          </a:p>
          <a:p>
            <a:pPr lvl="0" rtl="0">
              <a:spcBef>
                <a:spcPts val="0"/>
              </a:spcBef>
              <a:buClr>
                <a:schemeClr val="dk1"/>
              </a:buClr>
              <a:buSzPct val="61111"/>
              <a:buFont typeface="Arial"/>
              <a:buNone/>
            </a:pPr>
            <a:r>
              <a:rPr b="1" lang="en" sz="1800">
                <a:solidFill>
                  <a:srgbClr val="4A86E8"/>
                </a:solidFill>
              </a:rPr>
              <a:t>⇒ </a:t>
            </a:r>
            <a:r>
              <a:rPr lang="en" sz="1800"/>
              <a:t>Manage accident/punishment information</a:t>
            </a:r>
          </a:p>
          <a:p>
            <a:pPr lvl="0" rtl="0">
              <a:spcBef>
                <a:spcPts val="0"/>
              </a:spcBef>
              <a:buClr>
                <a:schemeClr val="dk1"/>
              </a:buClr>
              <a:buSzPct val="61111"/>
              <a:buFont typeface="Arial"/>
              <a:buNone/>
            </a:pPr>
            <a:r>
              <a:rPr b="1" lang="en" sz="1800">
                <a:solidFill>
                  <a:srgbClr val="4A86E8"/>
                </a:solidFill>
              </a:rPr>
              <a:t>⇒ </a:t>
            </a:r>
            <a:r>
              <a:rPr lang="en" sz="1800"/>
              <a:t>Manage contract type &amp; price</a:t>
            </a:r>
          </a:p>
          <a:p>
            <a:pPr lvl="0" rtl="0">
              <a:spcBef>
                <a:spcPts val="0"/>
              </a:spcBef>
              <a:buClr>
                <a:schemeClr val="dk1"/>
              </a:buClr>
              <a:buSzPct val="61111"/>
              <a:buFont typeface="Arial"/>
              <a:buNone/>
            </a:pPr>
            <a:r>
              <a:rPr b="1" lang="en" sz="1800">
                <a:solidFill>
                  <a:srgbClr val="4A86E8"/>
                </a:solidFill>
              </a:rPr>
              <a:t>⇒ </a:t>
            </a:r>
            <a:r>
              <a:rPr lang="en" sz="1800"/>
              <a:t>Recycle old cards / manage published cards</a:t>
            </a:r>
          </a:p>
          <a:p>
            <a:pPr lvl="0" rtl="0">
              <a:spcBef>
                <a:spcPts val="0"/>
              </a:spcBef>
              <a:buClr>
                <a:schemeClr val="dk1"/>
              </a:buClr>
              <a:buSzPct val="61111"/>
              <a:buFont typeface="Arial"/>
              <a:buNone/>
            </a:pPr>
            <a:r>
              <a:rPr b="1" lang="en" sz="1800">
                <a:solidFill>
                  <a:srgbClr val="4A86E8"/>
                </a:solidFill>
              </a:rPr>
              <a:t>⇒ </a:t>
            </a:r>
            <a:r>
              <a:rPr lang="en" sz="1800"/>
              <a:t>Compensation system (request / resolve / import)</a:t>
            </a:r>
          </a:p>
          <a:p>
            <a:pPr lvl="0" rtl="0">
              <a:spcBef>
                <a:spcPts val="0"/>
              </a:spcBef>
              <a:buClr>
                <a:schemeClr val="dk1"/>
              </a:buClr>
              <a:buSzPct val="61111"/>
              <a:buFont typeface="Arial"/>
              <a:buNone/>
            </a:pPr>
            <a:r>
              <a:rPr b="1" lang="en" sz="1800">
                <a:solidFill>
                  <a:srgbClr val="4A86E8"/>
                </a:solidFill>
              </a:rPr>
              <a:t>⇒ </a:t>
            </a:r>
            <a:r>
              <a:rPr lang="en" sz="1800"/>
              <a:t>Request new card / claim lost card</a:t>
            </a:r>
          </a:p>
          <a:p>
            <a:pPr lvl="0" rtl="0">
              <a:spcBef>
                <a:spcPts val="0"/>
              </a:spcBef>
              <a:buClr>
                <a:schemeClr val="dk1"/>
              </a:buClr>
              <a:buSzPct val="61111"/>
              <a:buFont typeface="Arial"/>
              <a:buNone/>
            </a:pPr>
            <a:r>
              <a:rPr b="1" lang="en" sz="1800">
                <a:solidFill>
                  <a:srgbClr val="4A86E8"/>
                </a:solidFill>
              </a:rPr>
              <a:t>⇒ </a:t>
            </a:r>
            <a:r>
              <a:rPr lang="en" sz="1800"/>
              <a:t>Card access log / publish history</a:t>
            </a:r>
          </a:p>
          <a:p>
            <a:pPr lvl="0" rtl="0">
              <a:spcBef>
                <a:spcPts val="0"/>
              </a:spcBef>
              <a:buClr>
                <a:schemeClr val="dk1"/>
              </a:buClr>
              <a:buSzPct val="61111"/>
              <a:buFont typeface="Arial"/>
              <a:buNone/>
            </a:pPr>
            <a:r>
              <a:rPr b="1" lang="en" sz="1800">
                <a:solidFill>
                  <a:srgbClr val="4A86E8"/>
                </a:solidFill>
              </a:rPr>
              <a:t>⇒ </a:t>
            </a:r>
            <a:r>
              <a:rPr lang="en" sz="1800"/>
              <a:t>Configurable business rules</a:t>
            </a:r>
          </a:p>
          <a:p>
            <a:pPr lvl="0" rtl="0">
              <a:spcBef>
                <a:spcPts val="0"/>
              </a:spcBef>
              <a:buClr>
                <a:schemeClr val="dk1"/>
              </a:buClr>
              <a:buSzPct val="61111"/>
              <a:buFont typeface="Arial"/>
              <a:buNone/>
            </a:pPr>
            <a:r>
              <a:rPr b="1" lang="en" sz="1800">
                <a:solidFill>
                  <a:srgbClr val="4A86E8"/>
                </a:solidFill>
              </a:rPr>
              <a:t>⇒ </a:t>
            </a:r>
            <a:r>
              <a:rPr lang="en" sz="1800"/>
              <a:t>Manage customer / staff</a:t>
            </a:r>
          </a:p>
          <a:p>
            <a:pPr lvl="0">
              <a:spcBef>
                <a:spcPts val="0"/>
              </a:spcBef>
              <a:buNone/>
            </a:pPr>
            <a:r>
              <a:t/>
            </a:r>
            <a:endParaRPr b="1" sz="2000">
              <a:solidFill>
                <a:srgbClr val="00D900"/>
              </a:solidFill>
            </a:endParaRPr>
          </a:p>
        </p:txBody>
      </p:sp>
      <p:sp>
        <p:nvSpPr>
          <p:cNvPr id="1969" name="Shape 196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3" name="Shape 1973"/>
        <p:cNvGrpSpPr/>
        <p:nvPr/>
      </p:nvGrpSpPr>
      <p:grpSpPr>
        <a:xfrm>
          <a:off x="0" y="0"/>
          <a:ext cx="0" cy="0"/>
          <a:chOff x="0" y="0"/>
          <a:chExt cx="0" cy="0"/>
        </a:xfrm>
      </p:grpSpPr>
      <p:sp>
        <p:nvSpPr>
          <p:cNvPr id="1974" name="Shape 1974"/>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Advantages / Disadvantages</a:t>
            </a:r>
          </a:p>
        </p:txBody>
      </p:sp>
      <p:sp>
        <p:nvSpPr>
          <p:cNvPr id="1975" name="Shape 197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9" name="Shape 1979"/>
        <p:cNvGrpSpPr/>
        <p:nvPr/>
      </p:nvGrpSpPr>
      <p:grpSpPr>
        <a:xfrm>
          <a:off x="0" y="0"/>
          <a:ext cx="0" cy="0"/>
          <a:chOff x="0" y="0"/>
          <a:chExt cx="0" cy="0"/>
        </a:xfrm>
      </p:grpSpPr>
      <p:sp>
        <p:nvSpPr>
          <p:cNvPr id="1980" name="Shape 198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Advantages</a:t>
            </a:r>
          </a:p>
        </p:txBody>
      </p:sp>
      <p:sp>
        <p:nvSpPr>
          <p:cNvPr id="1981" name="Shape 1981"/>
          <p:cNvSpPr txBox="1"/>
          <p:nvPr>
            <p:ph idx="1" type="body"/>
          </p:nvPr>
        </p:nvSpPr>
        <p:spPr>
          <a:xfrm>
            <a:off x="457200" y="1798300"/>
            <a:ext cx="8229600" cy="1813499"/>
          </a:xfrm>
          <a:prstGeom prst="rect">
            <a:avLst/>
          </a:prstGeom>
        </p:spPr>
        <p:txBody>
          <a:bodyPr anchorCtr="0" anchor="t" bIns="91425" lIns="91425" rIns="91425" tIns="91425">
            <a:noAutofit/>
          </a:bodyPr>
          <a:lstStyle/>
          <a:p>
            <a:pPr rtl="0">
              <a:spcBef>
                <a:spcPts val="0"/>
              </a:spcBef>
              <a:buNone/>
            </a:pPr>
            <a:r>
              <a:rPr b="1" lang="en">
                <a:solidFill>
                  <a:srgbClr val="00D900"/>
                </a:solidFill>
              </a:rPr>
              <a:t>✓ </a:t>
            </a:r>
            <a:r>
              <a:rPr lang="en"/>
              <a:t>Make use of technology to reduce human effort on manage contracts, compensation requests. NFC card replaces paper certificate.</a:t>
            </a:r>
          </a:p>
          <a:p>
            <a:pPr lvl="0">
              <a:spcBef>
                <a:spcPts val="0"/>
              </a:spcBef>
              <a:buNone/>
            </a:pPr>
            <a:r>
              <a:t/>
            </a:r>
            <a:endParaRPr/>
          </a:p>
        </p:txBody>
      </p:sp>
      <p:sp>
        <p:nvSpPr>
          <p:cNvPr id="1982" name="Shape 198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6" name="Shape 1986"/>
        <p:cNvGrpSpPr/>
        <p:nvPr/>
      </p:nvGrpSpPr>
      <p:grpSpPr>
        <a:xfrm>
          <a:off x="0" y="0"/>
          <a:ext cx="0" cy="0"/>
          <a:chOff x="0" y="0"/>
          <a:chExt cx="0" cy="0"/>
        </a:xfrm>
      </p:grpSpPr>
      <p:sp>
        <p:nvSpPr>
          <p:cNvPr id="1987" name="Shape 198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Advantages</a:t>
            </a:r>
          </a:p>
        </p:txBody>
      </p:sp>
      <p:sp>
        <p:nvSpPr>
          <p:cNvPr id="1988" name="Shape 1988"/>
          <p:cNvSpPr txBox="1"/>
          <p:nvPr>
            <p:ph idx="1" type="body"/>
          </p:nvPr>
        </p:nvSpPr>
        <p:spPr>
          <a:xfrm>
            <a:off x="457200" y="1798300"/>
            <a:ext cx="8229600" cy="1813499"/>
          </a:xfrm>
          <a:prstGeom prst="rect">
            <a:avLst/>
          </a:prstGeom>
        </p:spPr>
        <p:txBody>
          <a:bodyPr anchorCtr="0" anchor="t" bIns="91425" lIns="91425" rIns="91425" tIns="91425">
            <a:noAutofit/>
          </a:bodyPr>
          <a:lstStyle/>
          <a:p>
            <a:pPr lvl="0" rtl="0">
              <a:spcBef>
                <a:spcPts val="0"/>
              </a:spcBef>
              <a:buNone/>
            </a:pPr>
            <a:r>
              <a:rPr b="1" lang="en">
                <a:solidFill>
                  <a:srgbClr val="00D900"/>
                </a:solidFill>
              </a:rPr>
              <a:t>✓ </a:t>
            </a:r>
            <a:r>
              <a:rPr lang="en"/>
              <a:t>Make use of technology to reduce human effort on manage contracts, compensation requests. NFC card replaces paper certificate.</a:t>
            </a:r>
          </a:p>
          <a:p>
            <a:pPr lvl="0" rtl="0">
              <a:spcBef>
                <a:spcPts val="0"/>
              </a:spcBef>
              <a:buNone/>
            </a:pPr>
            <a:r>
              <a:t/>
            </a:r>
            <a:endParaRPr/>
          </a:p>
        </p:txBody>
      </p:sp>
      <p:sp>
        <p:nvSpPr>
          <p:cNvPr id="1989" name="Shape 198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90" name="Shape 1990"/>
          <p:cNvSpPr txBox="1"/>
          <p:nvPr/>
        </p:nvSpPr>
        <p:spPr>
          <a:xfrm>
            <a:off x="457200" y="3688075"/>
            <a:ext cx="8138099" cy="1371599"/>
          </a:xfrm>
          <a:prstGeom prst="rect">
            <a:avLst/>
          </a:prstGeom>
          <a:noFill/>
          <a:ln>
            <a:noFill/>
          </a:ln>
        </p:spPr>
        <p:txBody>
          <a:bodyPr anchorCtr="0" anchor="t" bIns="91425" lIns="91425" rIns="91425" tIns="91425">
            <a:noAutofit/>
          </a:bodyPr>
          <a:lstStyle/>
          <a:p>
            <a:pPr lvl="0" rtl="0">
              <a:spcBef>
                <a:spcPts val="600"/>
              </a:spcBef>
              <a:buNone/>
            </a:pPr>
            <a:r>
              <a:rPr b="1" lang="en" sz="3000">
                <a:solidFill>
                  <a:srgbClr val="00D900"/>
                </a:solidFill>
              </a:rPr>
              <a:t>✓ </a:t>
            </a:r>
            <a:r>
              <a:rPr lang="en" sz="3000">
                <a:solidFill>
                  <a:schemeClr val="dk1"/>
                </a:solidFill>
              </a:rPr>
              <a:t>MIC system is configurable to adapt different business rules from different companies.</a:t>
            </a:r>
          </a:p>
          <a:p>
            <a:pPr lvl="0" rtl="0">
              <a:spcBef>
                <a:spcPts val="0"/>
              </a:spcBef>
              <a:buNone/>
            </a:pPr>
            <a:r>
              <a:t/>
            </a:r>
            <a:endParaRPr/>
          </a:p>
        </p:txBody>
      </p:sp>
    </p:spTree>
  </p:cSld>
  <p:clrMapOvr>
    <a:masterClrMapping/>
  </p:clrMapOvr>
  <p:transition spd="slow">
    <p:cut/>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4" name="Shape 1994"/>
        <p:cNvGrpSpPr/>
        <p:nvPr/>
      </p:nvGrpSpPr>
      <p:grpSpPr>
        <a:xfrm>
          <a:off x="0" y="0"/>
          <a:ext cx="0" cy="0"/>
          <a:chOff x="0" y="0"/>
          <a:chExt cx="0" cy="0"/>
        </a:xfrm>
      </p:grpSpPr>
      <p:sp>
        <p:nvSpPr>
          <p:cNvPr id="1995" name="Shape 199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Advantages</a:t>
            </a:r>
          </a:p>
        </p:txBody>
      </p:sp>
      <p:sp>
        <p:nvSpPr>
          <p:cNvPr id="1996" name="Shape 1996"/>
          <p:cNvSpPr txBox="1"/>
          <p:nvPr>
            <p:ph idx="1" type="body"/>
          </p:nvPr>
        </p:nvSpPr>
        <p:spPr>
          <a:xfrm>
            <a:off x="457200" y="1798300"/>
            <a:ext cx="8229600" cy="1813499"/>
          </a:xfrm>
          <a:prstGeom prst="rect">
            <a:avLst/>
          </a:prstGeom>
        </p:spPr>
        <p:txBody>
          <a:bodyPr anchorCtr="0" anchor="t" bIns="91425" lIns="91425" rIns="91425" tIns="91425">
            <a:noAutofit/>
          </a:bodyPr>
          <a:lstStyle/>
          <a:p>
            <a:pPr lvl="0" rtl="0">
              <a:spcBef>
                <a:spcPts val="0"/>
              </a:spcBef>
              <a:buNone/>
            </a:pPr>
            <a:r>
              <a:rPr b="1" lang="en">
                <a:solidFill>
                  <a:srgbClr val="00D900"/>
                </a:solidFill>
              </a:rPr>
              <a:t>✓ </a:t>
            </a:r>
            <a:r>
              <a:rPr lang="en"/>
              <a:t>Make use of technology to reduce human effort on manage contracts, compensation requests. NFC card replaces paper certificate.</a:t>
            </a:r>
          </a:p>
          <a:p>
            <a:pPr lvl="0" rtl="0">
              <a:spcBef>
                <a:spcPts val="0"/>
              </a:spcBef>
              <a:buNone/>
            </a:pPr>
            <a:r>
              <a:t/>
            </a:r>
            <a:endParaRPr/>
          </a:p>
        </p:txBody>
      </p:sp>
      <p:sp>
        <p:nvSpPr>
          <p:cNvPr id="1997" name="Shape 199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98" name="Shape 1998"/>
          <p:cNvSpPr txBox="1"/>
          <p:nvPr/>
        </p:nvSpPr>
        <p:spPr>
          <a:xfrm>
            <a:off x="457200" y="3688075"/>
            <a:ext cx="8138099" cy="1371599"/>
          </a:xfrm>
          <a:prstGeom prst="rect">
            <a:avLst/>
          </a:prstGeom>
          <a:noFill/>
          <a:ln>
            <a:noFill/>
          </a:ln>
        </p:spPr>
        <p:txBody>
          <a:bodyPr anchorCtr="0" anchor="t" bIns="91425" lIns="91425" rIns="91425" tIns="91425">
            <a:noAutofit/>
          </a:bodyPr>
          <a:lstStyle/>
          <a:p>
            <a:pPr lvl="0" rtl="0">
              <a:spcBef>
                <a:spcPts val="600"/>
              </a:spcBef>
              <a:buNone/>
            </a:pPr>
            <a:r>
              <a:rPr b="1" lang="en" sz="3000">
                <a:solidFill>
                  <a:srgbClr val="00D900"/>
                </a:solidFill>
              </a:rPr>
              <a:t>✓ </a:t>
            </a:r>
            <a:r>
              <a:rPr lang="en" sz="3000">
                <a:solidFill>
                  <a:schemeClr val="dk1"/>
                </a:solidFill>
              </a:rPr>
              <a:t>MIC system is configurable to adapt different business rules from different companies.</a:t>
            </a:r>
          </a:p>
          <a:p>
            <a:pPr lvl="0" rtl="0">
              <a:spcBef>
                <a:spcPts val="0"/>
              </a:spcBef>
              <a:buNone/>
            </a:pPr>
            <a:r>
              <a:t/>
            </a:r>
            <a:endParaRPr/>
          </a:p>
        </p:txBody>
      </p:sp>
      <p:sp>
        <p:nvSpPr>
          <p:cNvPr id="1999" name="Shape 1999"/>
          <p:cNvSpPr txBox="1"/>
          <p:nvPr/>
        </p:nvSpPr>
        <p:spPr>
          <a:xfrm>
            <a:off x="457200" y="5220600"/>
            <a:ext cx="7916700" cy="914400"/>
          </a:xfrm>
          <a:prstGeom prst="rect">
            <a:avLst/>
          </a:prstGeom>
          <a:noFill/>
          <a:ln>
            <a:noFill/>
          </a:ln>
        </p:spPr>
        <p:txBody>
          <a:bodyPr anchorCtr="0" anchor="t" bIns="91425" lIns="91425" rIns="91425" tIns="91425">
            <a:noAutofit/>
          </a:bodyPr>
          <a:lstStyle/>
          <a:p>
            <a:pPr lvl="0" rtl="0">
              <a:spcBef>
                <a:spcPts val="600"/>
              </a:spcBef>
              <a:buNone/>
            </a:pPr>
            <a:r>
              <a:rPr b="1" lang="en" sz="3000">
                <a:solidFill>
                  <a:srgbClr val="00D900"/>
                </a:solidFill>
              </a:rPr>
              <a:t>✓ </a:t>
            </a:r>
            <a:r>
              <a:rPr lang="en" sz="3000">
                <a:solidFill>
                  <a:schemeClr val="dk1"/>
                </a:solidFill>
              </a:rPr>
              <a:t>Designed to scale to larger models with multiple insurance services.</a:t>
            </a:r>
          </a:p>
        </p:txBody>
      </p:sp>
    </p:spTree>
  </p:cSld>
  <p:clrMapOvr>
    <a:masterClrMapping/>
  </p:clrMapOvr>
  <p:transition spd="slow">
    <p:cut/>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3" name="Shape 2003"/>
        <p:cNvGrpSpPr/>
        <p:nvPr/>
      </p:nvGrpSpPr>
      <p:grpSpPr>
        <a:xfrm>
          <a:off x="0" y="0"/>
          <a:ext cx="0" cy="0"/>
          <a:chOff x="0" y="0"/>
          <a:chExt cx="0" cy="0"/>
        </a:xfrm>
      </p:grpSpPr>
      <p:sp>
        <p:nvSpPr>
          <p:cNvPr id="2004" name="Shape 2004"/>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Disadvantages</a:t>
            </a:r>
          </a:p>
        </p:txBody>
      </p:sp>
      <p:sp>
        <p:nvSpPr>
          <p:cNvPr id="2005" name="Shape 2005"/>
          <p:cNvSpPr txBox="1"/>
          <p:nvPr>
            <p:ph idx="1" type="body"/>
          </p:nvPr>
        </p:nvSpPr>
        <p:spPr>
          <a:xfrm>
            <a:off x="457200" y="1600200"/>
            <a:ext cx="8229600" cy="1935600"/>
          </a:xfrm>
          <a:prstGeom prst="rect">
            <a:avLst/>
          </a:prstGeom>
        </p:spPr>
        <p:txBody>
          <a:bodyPr anchorCtr="0" anchor="t" bIns="91425" lIns="91425" rIns="91425" tIns="91425">
            <a:noAutofit/>
          </a:bodyPr>
          <a:lstStyle/>
          <a:p>
            <a:pPr lvl="0" rtl="0">
              <a:spcBef>
                <a:spcPts val="0"/>
              </a:spcBef>
              <a:buNone/>
            </a:pPr>
            <a:r>
              <a:rPr lang="en">
                <a:solidFill>
                  <a:srgbClr val="CC0000"/>
                </a:solidFill>
              </a:rPr>
              <a:t>✘ </a:t>
            </a:r>
            <a:r>
              <a:rPr lang="en"/>
              <a:t>Need to propose laws to make NFC Insurance Card legal in Vietnam and some other countries.</a:t>
            </a:r>
          </a:p>
        </p:txBody>
      </p:sp>
      <p:sp>
        <p:nvSpPr>
          <p:cNvPr id="2006" name="Shape 200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0" name="Shape 2010"/>
        <p:cNvGrpSpPr/>
        <p:nvPr/>
      </p:nvGrpSpPr>
      <p:grpSpPr>
        <a:xfrm>
          <a:off x="0" y="0"/>
          <a:ext cx="0" cy="0"/>
          <a:chOff x="0" y="0"/>
          <a:chExt cx="0" cy="0"/>
        </a:xfrm>
      </p:grpSpPr>
      <p:sp>
        <p:nvSpPr>
          <p:cNvPr id="2011" name="Shape 201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Disadvantages</a:t>
            </a:r>
          </a:p>
        </p:txBody>
      </p:sp>
      <p:sp>
        <p:nvSpPr>
          <p:cNvPr id="2012" name="Shape 2012"/>
          <p:cNvSpPr txBox="1"/>
          <p:nvPr>
            <p:ph idx="1" type="body"/>
          </p:nvPr>
        </p:nvSpPr>
        <p:spPr>
          <a:xfrm>
            <a:off x="457200" y="1600200"/>
            <a:ext cx="8229600" cy="1935600"/>
          </a:xfrm>
          <a:prstGeom prst="rect">
            <a:avLst/>
          </a:prstGeom>
        </p:spPr>
        <p:txBody>
          <a:bodyPr anchorCtr="0" anchor="t" bIns="91425" lIns="91425" rIns="91425" tIns="91425">
            <a:noAutofit/>
          </a:bodyPr>
          <a:lstStyle/>
          <a:p>
            <a:pPr lvl="0" rtl="0">
              <a:spcBef>
                <a:spcPts val="0"/>
              </a:spcBef>
              <a:buNone/>
            </a:pPr>
            <a:r>
              <a:rPr lang="en">
                <a:solidFill>
                  <a:srgbClr val="CC0000"/>
                </a:solidFill>
              </a:rPr>
              <a:t>✘ </a:t>
            </a:r>
            <a:r>
              <a:rPr lang="en"/>
              <a:t>Need to propose laws to make NFC Insurance Card legal in Vietnam and some other countries.</a:t>
            </a:r>
          </a:p>
        </p:txBody>
      </p:sp>
      <p:sp>
        <p:nvSpPr>
          <p:cNvPr id="2013" name="Shape 201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014" name="Shape 2014"/>
          <p:cNvSpPr txBox="1"/>
          <p:nvPr/>
        </p:nvSpPr>
        <p:spPr>
          <a:xfrm>
            <a:off x="457200" y="3444350"/>
            <a:ext cx="7833299" cy="1143000"/>
          </a:xfrm>
          <a:prstGeom prst="rect">
            <a:avLst/>
          </a:prstGeom>
          <a:noFill/>
          <a:ln>
            <a:noFill/>
          </a:ln>
        </p:spPr>
        <p:txBody>
          <a:bodyPr anchorCtr="0" anchor="t" bIns="91425" lIns="91425" rIns="91425" tIns="91425">
            <a:noAutofit/>
          </a:bodyPr>
          <a:lstStyle/>
          <a:p>
            <a:pPr lvl="0" rtl="0">
              <a:spcBef>
                <a:spcPts val="600"/>
              </a:spcBef>
              <a:buNone/>
            </a:pPr>
            <a:r>
              <a:rPr lang="en" sz="3000">
                <a:solidFill>
                  <a:srgbClr val="CC0000"/>
                </a:solidFill>
              </a:rPr>
              <a:t>✘ </a:t>
            </a:r>
            <a:r>
              <a:rPr lang="en" sz="3000">
                <a:solidFill>
                  <a:schemeClr val="dk1"/>
                </a:solidFill>
              </a:rPr>
              <a:t>Checker devices are required to connect to the internet to check card.</a:t>
            </a:r>
          </a:p>
        </p:txBody>
      </p:sp>
    </p:spTree>
  </p:cSld>
  <p:clrMapOvr>
    <a:masterClrMapping/>
  </p:clrMapOvr>
  <p:transition spd="slow">
    <p:cut/>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8" name="Shape 2018"/>
        <p:cNvGrpSpPr/>
        <p:nvPr/>
      </p:nvGrpSpPr>
      <p:grpSpPr>
        <a:xfrm>
          <a:off x="0" y="0"/>
          <a:ext cx="0" cy="0"/>
          <a:chOff x="0" y="0"/>
          <a:chExt cx="0" cy="0"/>
        </a:xfrm>
      </p:grpSpPr>
      <p:sp>
        <p:nvSpPr>
          <p:cNvPr id="2019" name="Shape 201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Disadvantages</a:t>
            </a:r>
          </a:p>
        </p:txBody>
      </p:sp>
      <p:sp>
        <p:nvSpPr>
          <p:cNvPr id="2020" name="Shape 2020"/>
          <p:cNvSpPr txBox="1"/>
          <p:nvPr>
            <p:ph idx="1" type="body"/>
          </p:nvPr>
        </p:nvSpPr>
        <p:spPr>
          <a:xfrm>
            <a:off x="457200" y="1600200"/>
            <a:ext cx="8229600" cy="1935600"/>
          </a:xfrm>
          <a:prstGeom prst="rect">
            <a:avLst/>
          </a:prstGeom>
        </p:spPr>
        <p:txBody>
          <a:bodyPr anchorCtr="0" anchor="t" bIns="91425" lIns="91425" rIns="91425" tIns="91425">
            <a:noAutofit/>
          </a:bodyPr>
          <a:lstStyle/>
          <a:p>
            <a:pPr lvl="0" rtl="0">
              <a:spcBef>
                <a:spcPts val="0"/>
              </a:spcBef>
              <a:buNone/>
            </a:pPr>
            <a:r>
              <a:rPr lang="en">
                <a:solidFill>
                  <a:srgbClr val="CC0000"/>
                </a:solidFill>
              </a:rPr>
              <a:t>✘ </a:t>
            </a:r>
            <a:r>
              <a:rPr lang="en"/>
              <a:t>Need to propose laws to make NFC Insurance Card legal in Vietnam and some other countries.</a:t>
            </a:r>
          </a:p>
        </p:txBody>
      </p:sp>
      <p:sp>
        <p:nvSpPr>
          <p:cNvPr id="2021" name="Shape 202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022" name="Shape 2022"/>
          <p:cNvSpPr txBox="1"/>
          <p:nvPr/>
        </p:nvSpPr>
        <p:spPr>
          <a:xfrm>
            <a:off x="457200" y="3444350"/>
            <a:ext cx="7833299" cy="1143000"/>
          </a:xfrm>
          <a:prstGeom prst="rect">
            <a:avLst/>
          </a:prstGeom>
          <a:noFill/>
          <a:ln>
            <a:noFill/>
          </a:ln>
        </p:spPr>
        <p:txBody>
          <a:bodyPr anchorCtr="0" anchor="t" bIns="91425" lIns="91425" rIns="91425" tIns="91425">
            <a:noAutofit/>
          </a:bodyPr>
          <a:lstStyle/>
          <a:p>
            <a:pPr lvl="0" rtl="0">
              <a:spcBef>
                <a:spcPts val="600"/>
              </a:spcBef>
              <a:buNone/>
            </a:pPr>
            <a:r>
              <a:rPr lang="en" sz="3000">
                <a:solidFill>
                  <a:srgbClr val="CC0000"/>
                </a:solidFill>
              </a:rPr>
              <a:t>✘ </a:t>
            </a:r>
            <a:r>
              <a:rPr lang="en" sz="3000">
                <a:solidFill>
                  <a:schemeClr val="dk1"/>
                </a:solidFill>
              </a:rPr>
              <a:t>Checker devices are required to connect to the internet to check card.</a:t>
            </a:r>
          </a:p>
        </p:txBody>
      </p:sp>
      <p:sp>
        <p:nvSpPr>
          <p:cNvPr id="2023" name="Shape 2023"/>
          <p:cNvSpPr txBox="1"/>
          <p:nvPr/>
        </p:nvSpPr>
        <p:spPr>
          <a:xfrm>
            <a:off x="457200" y="4824250"/>
            <a:ext cx="7635299" cy="1402200"/>
          </a:xfrm>
          <a:prstGeom prst="rect">
            <a:avLst/>
          </a:prstGeom>
          <a:noFill/>
          <a:ln>
            <a:noFill/>
          </a:ln>
        </p:spPr>
        <p:txBody>
          <a:bodyPr anchorCtr="0" anchor="t" bIns="91425" lIns="91425" rIns="91425" tIns="91425">
            <a:noAutofit/>
          </a:bodyPr>
          <a:lstStyle/>
          <a:p>
            <a:pPr lvl="0" rtl="0">
              <a:spcBef>
                <a:spcPts val="600"/>
              </a:spcBef>
              <a:buNone/>
            </a:pPr>
            <a:r>
              <a:rPr lang="en" sz="3000">
                <a:solidFill>
                  <a:srgbClr val="CC0000"/>
                </a:solidFill>
              </a:rPr>
              <a:t>✘ </a:t>
            </a:r>
            <a:r>
              <a:rPr lang="en" sz="3000">
                <a:solidFill>
                  <a:schemeClr val="dk1"/>
                </a:solidFill>
              </a:rPr>
              <a:t>Accident / punishment information is currently not used to calculate the compensation fee.</a:t>
            </a:r>
          </a:p>
          <a:p>
            <a:pPr lvl="0" rtl="0">
              <a:spcBef>
                <a:spcPts val="0"/>
              </a:spcBef>
              <a:buNone/>
            </a:pPr>
            <a:r>
              <a:t/>
            </a:r>
            <a:endParaRPr>
              <a:solidFill>
                <a:schemeClr val="dk1"/>
              </a:solidFill>
            </a:endParaRPr>
          </a:p>
          <a:p>
            <a:pPr lvl="0" rtl="0">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59" name="Shape 159"/>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60" name="Shape 160"/>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61" name="Shape 161"/>
          <p:cNvGrpSpPr/>
          <p:nvPr/>
        </p:nvGrpSpPr>
        <p:grpSpPr>
          <a:xfrm>
            <a:off x="4282776" y="2967121"/>
            <a:ext cx="1399768" cy="1283400"/>
            <a:chOff x="2841325" y="2799900"/>
            <a:chExt cx="1788155" cy="1639500"/>
          </a:xfrm>
        </p:grpSpPr>
        <p:pic>
          <p:nvPicPr>
            <p:cNvPr id="162" name="Shape 162"/>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63" name="Shape 163"/>
            <p:cNvSpPr txBox="1"/>
            <p:nvPr/>
          </p:nvSpPr>
          <p:spPr>
            <a:xfrm>
              <a:off x="2841400" y="4019100"/>
              <a:ext cx="17880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Printer Application</a:t>
              </a:r>
            </a:p>
          </p:txBody>
        </p:sp>
      </p:grpSp>
      <p:grpSp>
        <p:nvGrpSpPr>
          <p:cNvPr id="164" name="Shape 164"/>
          <p:cNvGrpSpPr/>
          <p:nvPr/>
        </p:nvGrpSpPr>
        <p:grpSpPr>
          <a:xfrm>
            <a:off x="3131383" y="3277876"/>
            <a:ext cx="1209895" cy="1159522"/>
            <a:chOff x="950300" y="3316950"/>
            <a:chExt cx="1545600" cy="1481250"/>
          </a:xfrm>
        </p:grpSpPr>
        <p:pic>
          <p:nvPicPr>
            <p:cNvPr id="165" name="Shape 165"/>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66" name="Shape 166"/>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grpSp>
        <p:nvGrpSpPr>
          <p:cNvPr id="167" name="Shape 167"/>
          <p:cNvGrpSpPr/>
          <p:nvPr/>
        </p:nvGrpSpPr>
        <p:grpSpPr>
          <a:xfrm>
            <a:off x="3266685" y="4540857"/>
            <a:ext cx="969455" cy="994276"/>
            <a:chOff x="6962635" y="1122320"/>
            <a:chExt cx="1238445" cy="1270154"/>
          </a:xfrm>
        </p:grpSpPr>
        <p:grpSp>
          <p:nvGrpSpPr>
            <p:cNvPr id="168" name="Shape 168"/>
            <p:cNvGrpSpPr/>
            <p:nvPr/>
          </p:nvGrpSpPr>
          <p:grpSpPr>
            <a:xfrm rot="-880933">
              <a:off x="7025919" y="1252736"/>
              <a:ext cx="1111877" cy="642612"/>
              <a:chOff x="6437825" y="1680725"/>
              <a:chExt cx="1635599" cy="945300"/>
            </a:xfrm>
          </p:grpSpPr>
          <p:sp>
            <p:nvSpPr>
              <p:cNvPr id="169" name="Shape 169"/>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70" name="Shape 170"/>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71" name="Shape 171"/>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2" name="Shape 172"/>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173" name="Shape 173"/>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sz="1000"/>
                <a:t>NFC Card</a:t>
              </a:r>
            </a:p>
          </p:txBody>
        </p:sp>
      </p:grpSp>
      <p:cxnSp>
        <p:nvCxnSpPr>
          <p:cNvPr id="174" name="Shape 174"/>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175" name="Shape 175"/>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cxnSp>
        <p:nvCxnSpPr>
          <p:cNvPr id="176" name="Shape 176"/>
          <p:cNvCxnSpPr/>
          <p:nvPr/>
        </p:nvCxnSpPr>
        <p:spPr>
          <a:xfrm flipH="1" rot="10800000">
            <a:off x="5227054" y="2798044"/>
            <a:ext cx="452999" cy="276300"/>
          </a:xfrm>
          <a:prstGeom prst="straightConnector1">
            <a:avLst/>
          </a:prstGeom>
          <a:noFill/>
          <a:ln cap="flat" cmpd="sng" w="19050">
            <a:solidFill>
              <a:schemeClr val="dk2"/>
            </a:solidFill>
            <a:prstDash val="solid"/>
            <a:round/>
            <a:headEnd len="lg" w="lg" type="none"/>
            <a:tailEnd len="lg" w="lg" type="none"/>
          </a:ln>
        </p:spPr>
      </p:cxnSp>
      <p:sp>
        <p:nvSpPr>
          <p:cNvPr id="177" name="Shape 177"/>
          <p:cNvSpPr txBox="1"/>
          <p:nvPr/>
        </p:nvSpPr>
        <p:spPr>
          <a:xfrm>
            <a:off x="1232900" y="5535068"/>
            <a:ext cx="1867199" cy="397499"/>
          </a:xfrm>
          <a:prstGeom prst="rect">
            <a:avLst/>
          </a:prstGeom>
          <a:noFill/>
          <a:ln>
            <a:noFill/>
          </a:ln>
        </p:spPr>
        <p:txBody>
          <a:bodyPr anchorCtr="0" anchor="t" bIns="91425" lIns="91425" rIns="91425" tIns="91425">
            <a:noAutofit/>
          </a:bodyPr>
          <a:lstStyle/>
          <a:p>
            <a:pPr lvl="0" rtl="0">
              <a:spcBef>
                <a:spcPts val="0"/>
              </a:spcBef>
              <a:buNone/>
            </a:pPr>
            <a:r>
              <a:rPr lang="en"/>
              <a:t>Deliver to customers as Insurance Certificate Card</a:t>
            </a:r>
          </a:p>
        </p:txBody>
      </p:sp>
      <p:cxnSp>
        <p:nvCxnSpPr>
          <p:cNvPr id="178" name="Shape 178"/>
          <p:cNvCxnSpPr>
            <a:stCxn id="170" idx="1"/>
          </p:cNvCxnSpPr>
          <p:nvPr/>
        </p:nvCxnSpPr>
        <p:spPr>
          <a:xfrm flipH="1">
            <a:off x="2786094" y="4917780"/>
            <a:ext cx="529800" cy="630900"/>
          </a:xfrm>
          <a:prstGeom prst="straightConnector1">
            <a:avLst/>
          </a:prstGeom>
          <a:noFill/>
          <a:ln cap="flat" cmpd="sng" w="19050">
            <a:solidFill>
              <a:schemeClr val="dk2"/>
            </a:solidFill>
            <a:prstDash val="solid"/>
            <a:round/>
            <a:headEnd len="lg" w="lg" type="none"/>
            <a:tailEnd len="lg" w="lg" type="none"/>
          </a:ln>
        </p:spPr>
      </p:cxnSp>
      <p:sp>
        <p:nvSpPr>
          <p:cNvPr id="179" name="Shape 1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80" name="Shape 180"/>
          <p:cNvSpPr txBox="1"/>
          <p:nvPr/>
        </p:nvSpPr>
        <p:spPr>
          <a:xfrm>
            <a:off x="5682400" y="2569475"/>
            <a:ext cx="2801399" cy="524699"/>
          </a:xfrm>
          <a:prstGeom prst="rect">
            <a:avLst/>
          </a:prstGeom>
          <a:noFill/>
          <a:ln>
            <a:noFill/>
          </a:ln>
        </p:spPr>
        <p:txBody>
          <a:bodyPr anchorCtr="0" anchor="t" bIns="91425" lIns="91425" rIns="91425" tIns="91425">
            <a:noAutofit/>
          </a:bodyPr>
          <a:lstStyle/>
          <a:p>
            <a:pPr lvl="0" rtl="0">
              <a:spcBef>
                <a:spcPts val="0"/>
              </a:spcBef>
              <a:buNone/>
            </a:pPr>
            <a:r>
              <a:rPr b="1" lang="en"/>
              <a:t>Simulator for printing device</a:t>
            </a:r>
            <a:r>
              <a:rPr lang="en"/>
              <a:t> Assign card to contract</a:t>
            </a:r>
          </a:p>
        </p:txBody>
      </p:sp>
    </p:spTree>
  </p:cSld>
  <p:clrMapOvr>
    <a:masterClrMapping/>
  </p:clrMapOvr>
  <p:transition spd="slow">
    <p:cut/>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7" name="Shape 2027"/>
        <p:cNvGrpSpPr/>
        <p:nvPr/>
      </p:nvGrpSpPr>
      <p:grpSpPr>
        <a:xfrm>
          <a:off x="0" y="0"/>
          <a:ext cx="0" cy="0"/>
          <a:chOff x="0" y="0"/>
          <a:chExt cx="0" cy="0"/>
        </a:xfrm>
      </p:grpSpPr>
      <p:sp>
        <p:nvSpPr>
          <p:cNvPr id="2028" name="Shape 2028"/>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Future plans</a:t>
            </a:r>
          </a:p>
        </p:txBody>
      </p:sp>
      <p:sp>
        <p:nvSpPr>
          <p:cNvPr id="2029" name="Shape 202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3" name="Shape 2033"/>
        <p:cNvGrpSpPr/>
        <p:nvPr/>
      </p:nvGrpSpPr>
      <p:grpSpPr>
        <a:xfrm>
          <a:off x="0" y="0"/>
          <a:ext cx="0" cy="0"/>
          <a:chOff x="0" y="0"/>
          <a:chExt cx="0" cy="0"/>
        </a:xfrm>
      </p:grpSpPr>
      <p:sp>
        <p:nvSpPr>
          <p:cNvPr id="2034" name="Shape 2034"/>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Future plans</a:t>
            </a:r>
          </a:p>
        </p:txBody>
      </p:sp>
      <p:pic>
        <p:nvPicPr>
          <p:cNvPr id="2035" name="Shape 2035"/>
          <p:cNvPicPr preferRelativeResize="0"/>
          <p:nvPr/>
        </p:nvPicPr>
        <p:blipFill rotWithShape="1">
          <a:blip r:embed="rId3">
            <a:alphaModFix/>
          </a:blip>
          <a:srcRect b="0" l="0" r="0" t="15931"/>
          <a:stretch/>
        </p:blipFill>
        <p:spPr>
          <a:xfrm>
            <a:off x="697250" y="2670725"/>
            <a:ext cx="4721176" cy="3790275"/>
          </a:xfrm>
          <a:prstGeom prst="rect">
            <a:avLst/>
          </a:prstGeom>
          <a:noFill/>
          <a:ln>
            <a:noFill/>
          </a:ln>
        </p:spPr>
      </p:pic>
      <p:sp>
        <p:nvSpPr>
          <p:cNvPr id="2036" name="Shape 203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037" name="Shape 2037"/>
          <p:cNvSpPr txBox="1"/>
          <p:nvPr/>
        </p:nvSpPr>
        <p:spPr>
          <a:xfrm>
            <a:off x="3014100" y="1714487"/>
            <a:ext cx="3115799" cy="659399"/>
          </a:xfrm>
          <a:prstGeom prst="rect">
            <a:avLst/>
          </a:prstGeom>
          <a:noFill/>
          <a:ln>
            <a:noFill/>
          </a:ln>
        </p:spPr>
        <p:txBody>
          <a:bodyPr anchorCtr="0" anchor="t" bIns="91425" lIns="91425" rIns="91425" tIns="91425">
            <a:noAutofit/>
          </a:bodyPr>
          <a:lstStyle/>
          <a:p>
            <a:pPr algn="ctr">
              <a:spcBef>
                <a:spcPts val="0"/>
              </a:spcBef>
              <a:buNone/>
            </a:pPr>
            <a:r>
              <a:rPr b="1" lang="en" sz="1800"/>
              <a:t>Isolated Single Service Deployment Model</a:t>
            </a:r>
          </a:p>
        </p:txBody>
      </p:sp>
      <p:sp>
        <p:nvSpPr>
          <p:cNvPr id="2038" name="Shape 2038"/>
          <p:cNvSpPr/>
          <p:nvPr/>
        </p:nvSpPr>
        <p:spPr>
          <a:xfrm>
            <a:off x="199925" y="2379463"/>
            <a:ext cx="5218500" cy="4372799"/>
          </a:xfrm>
          <a:prstGeom prst="ellipse">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39" name="Shape 2039"/>
          <p:cNvSpPr txBox="1"/>
          <p:nvPr/>
        </p:nvSpPr>
        <p:spPr>
          <a:xfrm>
            <a:off x="6557000" y="3099100"/>
            <a:ext cx="2548500" cy="2719200"/>
          </a:xfrm>
          <a:prstGeom prst="rect">
            <a:avLst/>
          </a:prstGeom>
          <a:noFill/>
          <a:ln>
            <a:noFill/>
          </a:ln>
        </p:spPr>
        <p:txBody>
          <a:bodyPr anchorCtr="0" anchor="t" bIns="91425" lIns="91425" rIns="91425" tIns="91425">
            <a:noAutofit/>
          </a:bodyPr>
          <a:lstStyle/>
          <a:p>
            <a:pPr lvl="0" rtl="0">
              <a:spcBef>
                <a:spcPts val="0"/>
              </a:spcBef>
              <a:buClr>
                <a:schemeClr val="dk1"/>
              </a:buClr>
              <a:buSzPct val="36666"/>
              <a:buFont typeface="Arial"/>
              <a:buNone/>
            </a:pPr>
            <a:r>
              <a:rPr lang="en" sz="3000">
                <a:solidFill>
                  <a:schemeClr val="dk1"/>
                </a:solidFill>
              </a:rPr>
              <a:t>Company A</a:t>
            </a:r>
          </a:p>
          <a:p>
            <a:pPr lvl="0" rtl="0">
              <a:spcBef>
                <a:spcPts val="0"/>
              </a:spcBef>
              <a:buClr>
                <a:schemeClr val="dk1"/>
              </a:buClr>
              <a:buSzPct val="36666"/>
              <a:buFont typeface="Arial"/>
              <a:buNone/>
            </a:pPr>
            <a:r>
              <a:rPr lang="en" sz="3000">
                <a:solidFill>
                  <a:schemeClr val="dk1"/>
                </a:solidFill>
              </a:rPr>
              <a:t>Company B</a:t>
            </a:r>
          </a:p>
          <a:p>
            <a:pPr lvl="0" rtl="0">
              <a:spcBef>
                <a:spcPts val="0"/>
              </a:spcBef>
              <a:buNone/>
            </a:pPr>
            <a:r>
              <a:rPr lang="en" sz="3000">
                <a:solidFill>
                  <a:schemeClr val="dk1"/>
                </a:solidFill>
              </a:rPr>
              <a:t>Company C</a:t>
            </a:r>
          </a:p>
          <a:p>
            <a:pPr lvl="0" rtl="0">
              <a:spcBef>
                <a:spcPts val="0"/>
              </a:spcBef>
              <a:buClr>
                <a:schemeClr val="dk1"/>
              </a:buClr>
              <a:buSzPct val="36666"/>
              <a:buFont typeface="Arial"/>
              <a:buNone/>
            </a:pPr>
            <a:r>
              <a:rPr lang="en" sz="3000">
                <a:solidFill>
                  <a:schemeClr val="dk1"/>
                </a:solidFill>
              </a:rPr>
              <a:t>Company D</a:t>
            </a:r>
          </a:p>
          <a:p>
            <a:pPr rtl="0">
              <a:spcBef>
                <a:spcPts val="0"/>
              </a:spcBef>
              <a:buNone/>
            </a:pPr>
            <a:r>
              <a:rPr lang="en" sz="3000"/>
              <a:t>...</a:t>
            </a:r>
          </a:p>
          <a:p>
            <a:pPr>
              <a:spcBef>
                <a:spcPts val="0"/>
              </a:spcBef>
              <a:buNone/>
            </a:pPr>
            <a:r>
              <a:t/>
            </a:r>
            <a:endParaRPr sz="3000"/>
          </a:p>
        </p:txBody>
      </p:sp>
      <p:cxnSp>
        <p:nvCxnSpPr>
          <p:cNvPr id="2040" name="Shape 2040"/>
          <p:cNvCxnSpPr>
            <a:stCxn id="2038" idx="6"/>
          </p:cNvCxnSpPr>
          <p:nvPr/>
        </p:nvCxnSpPr>
        <p:spPr>
          <a:xfrm flipH="1" rot="10800000">
            <a:off x="5418425" y="3518863"/>
            <a:ext cx="1059600" cy="1047000"/>
          </a:xfrm>
          <a:prstGeom prst="straightConnector1">
            <a:avLst/>
          </a:prstGeom>
          <a:noFill/>
          <a:ln cap="flat" cmpd="sng" w="38100">
            <a:solidFill>
              <a:schemeClr val="dk2"/>
            </a:solidFill>
            <a:prstDash val="solid"/>
            <a:round/>
            <a:headEnd len="lg" w="lg" type="none"/>
            <a:tailEnd len="lg" w="lg" type="triangle"/>
          </a:ln>
        </p:spPr>
      </p:cxnSp>
      <p:cxnSp>
        <p:nvCxnSpPr>
          <p:cNvPr id="2041" name="Shape 2041"/>
          <p:cNvCxnSpPr>
            <a:stCxn id="2038" idx="6"/>
          </p:cNvCxnSpPr>
          <p:nvPr/>
        </p:nvCxnSpPr>
        <p:spPr>
          <a:xfrm flipH="1" rot="10800000">
            <a:off x="5418425" y="3898963"/>
            <a:ext cx="1119600" cy="666900"/>
          </a:xfrm>
          <a:prstGeom prst="straightConnector1">
            <a:avLst/>
          </a:prstGeom>
          <a:noFill/>
          <a:ln cap="flat" cmpd="sng" w="38100">
            <a:solidFill>
              <a:schemeClr val="dk2"/>
            </a:solidFill>
            <a:prstDash val="solid"/>
            <a:round/>
            <a:headEnd len="lg" w="lg" type="none"/>
            <a:tailEnd len="lg" w="lg" type="triangle"/>
          </a:ln>
        </p:spPr>
      </p:cxnSp>
      <p:cxnSp>
        <p:nvCxnSpPr>
          <p:cNvPr id="2042" name="Shape 2042"/>
          <p:cNvCxnSpPr>
            <a:stCxn id="2038" idx="6"/>
          </p:cNvCxnSpPr>
          <p:nvPr/>
        </p:nvCxnSpPr>
        <p:spPr>
          <a:xfrm flipH="1" rot="10800000">
            <a:off x="5418425" y="4418263"/>
            <a:ext cx="1040100" cy="147600"/>
          </a:xfrm>
          <a:prstGeom prst="straightConnector1">
            <a:avLst/>
          </a:prstGeom>
          <a:noFill/>
          <a:ln cap="flat" cmpd="sng" w="38100">
            <a:solidFill>
              <a:schemeClr val="dk2"/>
            </a:solidFill>
            <a:prstDash val="solid"/>
            <a:round/>
            <a:headEnd len="lg" w="lg" type="none"/>
            <a:tailEnd len="lg" w="lg" type="triangle"/>
          </a:ln>
        </p:spPr>
      </p:cxnSp>
      <p:cxnSp>
        <p:nvCxnSpPr>
          <p:cNvPr id="2043" name="Shape 2043"/>
          <p:cNvCxnSpPr>
            <a:stCxn id="2038" idx="6"/>
          </p:cNvCxnSpPr>
          <p:nvPr/>
        </p:nvCxnSpPr>
        <p:spPr>
          <a:xfrm>
            <a:off x="5418425" y="4565863"/>
            <a:ext cx="1159799" cy="312600"/>
          </a:xfrm>
          <a:prstGeom prst="straightConnector1">
            <a:avLst/>
          </a:prstGeom>
          <a:noFill/>
          <a:ln cap="flat" cmpd="sng" w="38100">
            <a:solidFill>
              <a:schemeClr val="dk2"/>
            </a:solidFill>
            <a:prstDash val="solid"/>
            <a:round/>
            <a:headEnd len="lg" w="lg" type="none"/>
            <a:tailEnd len="lg" w="lg" type="triangle"/>
          </a:ln>
        </p:spPr>
      </p:cxnSp>
      <p:cxnSp>
        <p:nvCxnSpPr>
          <p:cNvPr id="2044" name="Shape 2044"/>
          <p:cNvCxnSpPr>
            <a:stCxn id="2038" idx="6"/>
          </p:cNvCxnSpPr>
          <p:nvPr/>
        </p:nvCxnSpPr>
        <p:spPr>
          <a:xfrm>
            <a:off x="5418425" y="4565863"/>
            <a:ext cx="1079700" cy="692700"/>
          </a:xfrm>
          <a:prstGeom prst="straightConnector1">
            <a:avLst/>
          </a:prstGeom>
          <a:noFill/>
          <a:ln cap="flat" cmpd="sng" w="38100">
            <a:solidFill>
              <a:schemeClr val="dk2"/>
            </a:solidFill>
            <a:prstDash val="solid"/>
            <a:round/>
            <a:headEnd len="lg" w="lg" type="none"/>
            <a:tailEnd len="lg" w="lg" type="triangle"/>
          </a:ln>
        </p:spPr>
      </p:cxnSp>
      <p:cxnSp>
        <p:nvCxnSpPr>
          <p:cNvPr id="2045" name="Shape 2045"/>
          <p:cNvCxnSpPr/>
          <p:nvPr/>
        </p:nvCxnSpPr>
        <p:spPr>
          <a:xfrm>
            <a:off x="5898275" y="4918575"/>
            <a:ext cx="219899" cy="1279499"/>
          </a:xfrm>
          <a:prstGeom prst="straightConnector1">
            <a:avLst/>
          </a:prstGeom>
          <a:noFill/>
          <a:ln cap="flat" cmpd="sng" w="19050">
            <a:solidFill>
              <a:srgbClr val="000000"/>
            </a:solidFill>
            <a:prstDash val="dash"/>
            <a:round/>
            <a:headEnd len="lg" w="lg" type="none"/>
            <a:tailEnd len="lg" w="lg" type="none"/>
          </a:ln>
        </p:spPr>
      </p:cxnSp>
      <p:sp>
        <p:nvSpPr>
          <p:cNvPr id="2046" name="Shape 2046"/>
          <p:cNvSpPr txBox="1"/>
          <p:nvPr/>
        </p:nvSpPr>
        <p:spPr>
          <a:xfrm>
            <a:off x="5318450" y="6148400"/>
            <a:ext cx="2548500" cy="312599"/>
          </a:xfrm>
          <a:prstGeom prst="rect">
            <a:avLst/>
          </a:prstGeom>
          <a:noFill/>
          <a:ln>
            <a:noFill/>
          </a:ln>
        </p:spPr>
        <p:txBody>
          <a:bodyPr anchorCtr="0" anchor="t" bIns="91425" lIns="91425" rIns="91425" tIns="91425">
            <a:noAutofit/>
          </a:bodyPr>
          <a:lstStyle/>
          <a:p>
            <a:pPr>
              <a:spcBef>
                <a:spcPts val="0"/>
              </a:spcBef>
              <a:buNone/>
            </a:pPr>
            <a:r>
              <a:rPr lang="en" sz="1800"/>
              <a:t>Deploy to company</a:t>
            </a:r>
          </a:p>
        </p:txBody>
      </p:sp>
    </p:spTree>
  </p:cSld>
  <p:clrMapOvr>
    <a:masterClrMapping/>
  </p:clrMapOvr>
  <p:transition spd="slow">
    <p:cut/>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0" name="Shape 2050"/>
        <p:cNvGrpSpPr/>
        <p:nvPr/>
      </p:nvGrpSpPr>
      <p:grpSpPr>
        <a:xfrm>
          <a:off x="0" y="0"/>
          <a:ext cx="0" cy="0"/>
          <a:chOff x="0" y="0"/>
          <a:chExt cx="0" cy="0"/>
        </a:xfrm>
      </p:grpSpPr>
      <p:sp>
        <p:nvSpPr>
          <p:cNvPr id="2051" name="Shape 2051"/>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Future plans</a:t>
            </a:r>
          </a:p>
        </p:txBody>
      </p:sp>
      <p:pic>
        <p:nvPicPr>
          <p:cNvPr id="2052" name="Shape 2052"/>
          <p:cNvPicPr preferRelativeResize="0"/>
          <p:nvPr/>
        </p:nvPicPr>
        <p:blipFill>
          <a:blip r:embed="rId3">
            <a:alphaModFix/>
          </a:blip>
          <a:stretch>
            <a:fillRect/>
          </a:stretch>
        </p:blipFill>
        <p:spPr>
          <a:xfrm>
            <a:off x="76200" y="2088267"/>
            <a:ext cx="8991602" cy="3810982"/>
          </a:xfrm>
          <a:prstGeom prst="rect">
            <a:avLst/>
          </a:prstGeom>
          <a:noFill/>
          <a:ln>
            <a:noFill/>
          </a:ln>
        </p:spPr>
      </p:pic>
      <p:sp>
        <p:nvSpPr>
          <p:cNvPr id="2053" name="Shape 205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7" name="Shape 2057"/>
        <p:cNvGrpSpPr/>
        <p:nvPr/>
      </p:nvGrpSpPr>
      <p:grpSpPr>
        <a:xfrm>
          <a:off x="0" y="0"/>
          <a:ext cx="0" cy="0"/>
          <a:chOff x="0" y="0"/>
          <a:chExt cx="0" cy="0"/>
        </a:xfrm>
      </p:grpSpPr>
      <p:pic>
        <p:nvPicPr>
          <p:cNvPr id="2058" name="Shape 2058"/>
          <p:cNvPicPr preferRelativeResize="0"/>
          <p:nvPr/>
        </p:nvPicPr>
        <p:blipFill rotWithShape="1">
          <a:blip r:embed="rId3">
            <a:alphaModFix/>
          </a:blip>
          <a:srcRect b="0" l="0" r="0" t="18314"/>
          <a:stretch/>
        </p:blipFill>
        <p:spPr>
          <a:xfrm>
            <a:off x="807537" y="2638051"/>
            <a:ext cx="4323225" cy="3855625"/>
          </a:xfrm>
          <a:prstGeom prst="rect">
            <a:avLst/>
          </a:prstGeom>
          <a:noFill/>
          <a:ln>
            <a:noFill/>
          </a:ln>
        </p:spPr>
      </p:pic>
      <p:sp>
        <p:nvSpPr>
          <p:cNvPr id="2059" name="Shape 2059"/>
          <p:cNvSpPr/>
          <p:nvPr/>
        </p:nvSpPr>
        <p:spPr>
          <a:xfrm>
            <a:off x="199925" y="2379463"/>
            <a:ext cx="5218500" cy="4372799"/>
          </a:xfrm>
          <a:prstGeom prst="ellipse">
            <a:avLst/>
          </a:prstGeom>
          <a:no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60" name="Shape 2060"/>
          <p:cNvSpPr txBox="1"/>
          <p:nvPr/>
        </p:nvSpPr>
        <p:spPr>
          <a:xfrm>
            <a:off x="6557000" y="3099100"/>
            <a:ext cx="2548500" cy="2719200"/>
          </a:xfrm>
          <a:prstGeom prst="rect">
            <a:avLst/>
          </a:prstGeom>
          <a:noFill/>
          <a:ln>
            <a:noFill/>
          </a:ln>
        </p:spPr>
        <p:txBody>
          <a:bodyPr anchorCtr="0" anchor="t" bIns="91425" lIns="91425" rIns="91425" tIns="91425">
            <a:noAutofit/>
          </a:bodyPr>
          <a:lstStyle/>
          <a:p>
            <a:pPr lvl="0" rtl="0">
              <a:spcBef>
                <a:spcPts val="0"/>
              </a:spcBef>
              <a:buNone/>
            </a:pPr>
            <a:r>
              <a:rPr lang="en" sz="3000">
                <a:solidFill>
                  <a:schemeClr val="dk1"/>
                </a:solidFill>
              </a:rPr>
              <a:t>Company A</a:t>
            </a:r>
          </a:p>
          <a:p>
            <a:pPr lvl="0" rtl="0">
              <a:spcBef>
                <a:spcPts val="0"/>
              </a:spcBef>
              <a:buNone/>
            </a:pPr>
            <a:r>
              <a:rPr lang="en" sz="3000">
                <a:solidFill>
                  <a:schemeClr val="dk1"/>
                </a:solidFill>
              </a:rPr>
              <a:t>Company B</a:t>
            </a:r>
          </a:p>
          <a:p>
            <a:pPr lvl="0" rtl="0">
              <a:spcBef>
                <a:spcPts val="0"/>
              </a:spcBef>
              <a:buNone/>
            </a:pPr>
            <a:r>
              <a:rPr lang="en" sz="3000">
                <a:solidFill>
                  <a:schemeClr val="dk1"/>
                </a:solidFill>
              </a:rPr>
              <a:t>Company C</a:t>
            </a:r>
          </a:p>
          <a:p>
            <a:pPr lvl="0" rtl="0">
              <a:spcBef>
                <a:spcPts val="0"/>
              </a:spcBef>
              <a:buNone/>
            </a:pPr>
            <a:r>
              <a:rPr lang="en" sz="3000">
                <a:solidFill>
                  <a:schemeClr val="dk1"/>
                </a:solidFill>
              </a:rPr>
              <a:t>Company D</a:t>
            </a:r>
          </a:p>
          <a:p>
            <a:pPr lvl="0" rtl="0">
              <a:spcBef>
                <a:spcPts val="0"/>
              </a:spcBef>
              <a:buNone/>
            </a:pPr>
            <a:r>
              <a:rPr lang="en" sz="3000"/>
              <a:t>...</a:t>
            </a:r>
          </a:p>
          <a:p>
            <a:pPr lvl="0" rtl="0">
              <a:spcBef>
                <a:spcPts val="0"/>
              </a:spcBef>
              <a:buNone/>
            </a:pPr>
            <a:r>
              <a:t/>
            </a:r>
            <a:endParaRPr sz="3000"/>
          </a:p>
        </p:txBody>
      </p:sp>
      <p:cxnSp>
        <p:nvCxnSpPr>
          <p:cNvPr id="2061" name="Shape 2061"/>
          <p:cNvCxnSpPr>
            <a:stCxn id="2059" idx="6"/>
          </p:cNvCxnSpPr>
          <p:nvPr/>
        </p:nvCxnSpPr>
        <p:spPr>
          <a:xfrm flipH="1" rot="10800000">
            <a:off x="5418425" y="3518863"/>
            <a:ext cx="1059600" cy="1047000"/>
          </a:xfrm>
          <a:prstGeom prst="straightConnector1">
            <a:avLst/>
          </a:prstGeom>
          <a:noFill/>
          <a:ln cap="flat" cmpd="sng" w="38100">
            <a:solidFill>
              <a:schemeClr val="dk2"/>
            </a:solidFill>
            <a:prstDash val="solid"/>
            <a:round/>
            <a:headEnd len="lg" w="lg" type="none"/>
            <a:tailEnd len="lg" w="lg" type="triangle"/>
          </a:ln>
        </p:spPr>
      </p:cxnSp>
      <p:cxnSp>
        <p:nvCxnSpPr>
          <p:cNvPr id="2062" name="Shape 2062"/>
          <p:cNvCxnSpPr>
            <a:stCxn id="2059" idx="6"/>
          </p:cNvCxnSpPr>
          <p:nvPr/>
        </p:nvCxnSpPr>
        <p:spPr>
          <a:xfrm flipH="1" rot="10800000">
            <a:off x="5418425" y="3898963"/>
            <a:ext cx="1119600" cy="666900"/>
          </a:xfrm>
          <a:prstGeom prst="straightConnector1">
            <a:avLst/>
          </a:prstGeom>
          <a:noFill/>
          <a:ln cap="flat" cmpd="sng" w="38100">
            <a:solidFill>
              <a:schemeClr val="dk2"/>
            </a:solidFill>
            <a:prstDash val="solid"/>
            <a:round/>
            <a:headEnd len="lg" w="lg" type="none"/>
            <a:tailEnd len="lg" w="lg" type="triangle"/>
          </a:ln>
        </p:spPr>
      </p:cxnSp>
      <p:cxnSp>
        <p:nvCxnSpPr>
          <p:cNvPr id="2063" name="Shape 2063"/>
          <p:cNvCxnSpPr>
            <a:stCxn id="2059" idx="6"/>
          </p:cNvCxnSpPr>
          <p:nvPr/>
        </p:nvCxnSpPr>
        <p:spPr>
          <a:xfrm flipH="1" rot="10800000">
            <a:off x="5418425" y="4418263"/>
            <a:ext cx="1040100" cy="147600"/>
          </a:xfrm>
          <a:prstGeom prst="straightConnector1">
            <a:avLst/>
          </a:prstGeom>
          <a:noFill/>
          <a:ln cap="flat" cmpd="sng" w="38100">
            <a:solidFill>
              <a:schemeClr val="dk2"/>
            </a:solidFill>
            <a:prstDash val="solid"/>
            <a:round/>
            <a:headEnd len="lg" w="lg" type="none"/>
            <a:tailEnd len="lg" w="lg" type="triangle"/>
          </a:ln>
        </p:spPr>
      </p:cxnSp>
      <p:cxnSp>
        <p:nvCxnSpPr>
          <p:cNvPr id="2064" name="Shape 2064"/>
          <p:cNvCxnSpPr>
            <a:stCxn id="2059" idx="6"/>
          </p:cNvCxnSpPr>
          <p:nvPr/>
        </p:nvCxnSpPr>
        <p:spPr>
          <a:xfrm>
            <a:off x="5418425" y="4565863"/>
            <a:ext cx="1159799" cy="312600"/>
          </a:xfrm>
          <a:prstGeom prst="straightConnector1">
            <a:avLst/>
          </a:prstGeom>
          <a:noFill/>
          <a:ln cap="flat" cmpd="sng" w="38100">
            <a:solidFill>
              <a:schemeClr val="dk2"/>
            </a:solidFill>
            <a:prstDash val="solid"/>
            <a:round/>
            <a:headEnd len="lg" w="lg" type="none"/>
            <a:tailEnd len="lg" w="lg" type="triangle"/>
          </a:ln>
        </p:spPr>
      </p:cxnSp>
      <p:cxnSp>
        <p:nvCxnSpPr>
          <p:cNvPr id="2065" name="Shape 2065"/>
          <p:cNvCxnSpPr>
            <a:stCxn id="2059" idx="6"/>
          </p:cNvCxnSpPr>
          <p:nvPr/>
        </p:nvCxnSpPr>
        <p:spPr>
          <a:xfrm>
            <a:off x="5418425" y="4565863"/>
            <a:ext cx="1079700" cy="692700"/>
          </a:xfrm>
          <a:prstGeom prst="straightConnector1">
            <a:avLst/>
          </a:prstGeom>
          <a:noFill/>
          <a:ln cap="flat" cmpd="sng" w="38100">
            <a:solidFill>
              <a:schemeClr val="dk2"/>
            </a:solidFill>
            <a:prstDash val="solid"/>
            <a:round/>
            <a:headEnd len="lg" w="lg" type="none"/>
            <a:tailEnd len="lg" w="lg" type="triangle"/>
          </a:ln>
        </p:spPr>
      </p:cxnSp>
      <p:cxnSp>
        <p:nvCxnSpPr>
          <p:cNvPr id="2066" name="Shape 2066"/>
          <p:cNvCxnSpPr/>
          <p:nvPr/>
        </p:nvCxnSpPr>
        <p:spPr>
          <a:xfrm>
            <a:off x="5898275" y="4918575"/>
            <a:ext cx="219899" cy="1279499"/>
          </a:xfrm>
          <a:prstGeom prst="straightConnector1">
            <a:avLst/>
          </a:prstGeom>
          <a:noFill/>
          <a:ln cap="flat" cmpd="sng" w="19050">
            <a:solidFill>
              <a:srgbClr val="000000"/>
            </a:solidFill>
            <a:prstDash val="dash"/>
            <a:round/>
            <a:headEnd len="lg" w="lg" type="none"/>
            <a:tailEnd len="lg" w="lg" type="none"/>
          </a:ln>
        </p:spPr>
      </p:cxnSp>
      <p:sp>
        <p:nvSpPr>
          <p:cNvPr id="2067" name="Shape 2067"/>
          <p:cNvSpPr txBox="1"/>
          <p:nvPr/>
        </p:nvSpPr>
        <p:spPr>
          <a:xfrm>
            <a:off x="5318450" y="6148400"/>
            <a:ext cx="2548500" cy="312599"/>
          </a:xfrm>
          <a:prstGeom prst="rect">
            <a:avLst/>
          </a:prstGeom>
          <a:noFill/>
          <a:ln>
            <a:noFill/>
          </a:ln>
        </p:spPr>
        <p:txBody>
          <a:bodyPr anchorCtr="0" anchor="t" bIns="91425" lIns="91425" rIns="91425" tIns="91425">
            <a:noAutofit/>
          </a:bodyPr>
          <a:lstStyle/>
          <a:p>
            <a:pPr lvl="0" rtl="0">
              <a:spcBef>
                <a:spcPts val="0"/>
              </a:spcBef>
              <a:buNone/>
            </a:pPr>
            <a:r>
              <a:rPr lang="en" sz="1800"/>
              <a:t>Deploy to company</a:t>
            </a:r>
          </a:p>
        </p:txBody>
      </p:sp>
      <p:sp>
        <p:nvSpPr>
          <p:cNvPr id="2068" name="Shape 206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Future plans</a:t>
            </a:r>
          </a:p>
        </p:txBody>
      </p:sp>
      <p:sp>
        <p:nvSpPr>
          <p:cNvPr id="2069" name="Shape 206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070" name="Shape 2070"/>
          <p:cNvSpPr txBox="1"/>
          <p:nvPr/>
        </p:nvSpPr>
        <p:spPr>
          <a:xfrm>
            <a:off x="3137700" y="1677437"/>
            <a:ext cx="2868600" cy="650999"/>
          </a:xfrm>
          <a:prstGeom prst="rect">
            <a:avLst/>
          </a:prstGeom>
          <a:noFill/>
          <a:ln>
            <a:noFill/>
          </a:ln>
        </p:spPr>
        <p:txBody>
          <a:bodyPr anchorCtr="0" anchor="t" bIns="91425" lIns="91425" rIns="91425" tIns="91425">
            <a:noAutofit/>
          </a:bodyPr>
          <a:lstStyle/>
          <a:p>
            <a:pPr lvl="0" rtl="0" algn="ctr">
              <a:spcBef>
                <a:spcPts val="0"/>
              </a:spcBef>
              <a:buClr>
                <a:schemeClr val="dk1"/>
              </a:buClr>
              <a:buSzPct val="61111"/>
              <a:buFont typeface="Arial"/>
              <a:buNone/>
            </a:pPr>
            <a:r>
              <a:rPr b="1" lang="en" sz="1800">
                <a:solidFill>
                  <a:schemeClr val="dk1"/>
                </a:solidFill>
              </a:rPr>
              <a:t>Isolated Multiple Service Deployment Model</a:t>
            </a:r>
          </a:p>
          <a:p>
            <a:pPr>
              <a:spcBef>
                <a:spcPts val="0"/>
              </a:spcBef>
              <a:buNone/>
            </a:pPr>
            <a:r>
              <a:t/>
            </a:r>
            <a:endParaRPr/>
          </a:p>
        </p:txBody>
      </p:sp>
      <p:grpSp>
        <p:nvGrpSpPr>
          <p:cNvPr id="2071" name="Shape 2071"/>
          <p:cNvGrpSpPr/>
          <p:nvPr/>
        </p:nvGrpSpPr>
        <p:grpSpPr>
          <a:xfrm>
            <a:off x="3567924" y="3099107"/>
            <a:ext cx="1159874" cy="964837"/>
            <a:chOff x="6841007" y="1122320"/>
            <a:chExt cx="1481700" cy="1232546"/>
          </a:xfrm>
        </p:grpSpPr>
        <p:grpSp>
          <p:nvGrpSpPr>
            <p:cNvPr id="2072" name="Shape 2072"/>
            <p:cNvGrpSpPr/>
            <p:nvPr/>
          </p:nvGrpSpPr>
          <p:grpSpPr>
            <a:xfrm rot="-880933">
              <a:off x="7025919" y="1252736"/>
              <a:ext cx="1111877" cy="642612"/>
              <a:chOff x="6437825" y="1680725"/>
              <a:chExt cx="1635599" cy="945300"/>
            </a:xfrm>
          </p:grpSpPr>
          <p:sp>
            <p:nvSpPr>
              <p:cNvPr id="2073" name="Shape 2073"/>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74" name="Shape 2074"/>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075" name="Shape 2075"/>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076" name="Shape 2076"/>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2077" name="Shape 2077"/>
            <p:cNvSpPr txBox="1"/>
            <p:nvPr/>
          </p:nvSpPr>
          <p:spPr>
            <a:xfrm>
              <a:off x="6841007" y="2025767"/>
              <a:ext cx="1481700" cy="329100"/>
            </a:xfrm>
            <a:prstGeom prst="rect">
              <a:avLst/>
            </a:prstGeom>
            <a:noFill/>
            <a:ln>
              <a:noFill/>
            </a:ln>
          </p:spPr>
          <p:txBody>
            <a:bodyPr anchorCtr="0" anchor="t" bIns="91425" lIns="91425" rIns="91425" tIns="91425">
              <a:noAutofit/>
            </a:bodyPr>
            <a:lstStyle/>
            <a:p>
              <a:pPr lvl="0" rtl="0" algn="ctr">
                <a:spcBef>
                  <a:spcPts val="0"/>
                </a:spcBef>
                <a:buNone/>
              </a:pPr>
              <a:r>
                <a:rPr b="1" lang="en" sz="1200"/>
                <a:t>Only 1 card</a:t>
              </a:r>
            </a:p>
          </p:txBody>
        </p:sp>
      </p:grpSp>
      <p:grpSp>
        <p:nvGrpSpPr>
          <p:cNvPr id="2078" name="Shape 2078"/>
          <p:cNvGrpSpPr/>
          <p:nvPr/>
        </p:nvGrpSpPr>
        <p:grpSpPr>
          <a:xfrm>
            <a:off x="3361080" y="4221046"/>
            <a:ext cx="1573578" cy="197233"/>
            <a:chOff x="6289251" y="2193500"/>
            <a:chExt cx="3057273" cy="383200"/>
          </a:xfrm>
        </p:grpSpPr>
        <p:sp>
          <p:nvSpPr>
            <p:cNvPr id="2079" name="Shape 2079"/>
            <p:cNvSpPr/>
            <p:nvPr/>
          </p:nvSpPr>
          <p:spPr>
            <a:xfrm>
              <a:off x="6289251" y="2193500"/>
              <a:ext cx="1533375" cy="383200"/>
            </a:xfrm>
            <a:custGeom>
              <a:pathLst>
                <a:path extrusionOk="0" h="15328" w="61335">
                  <a:moveTo>
                    <a:pt x="22" y="15328"/>
                  </a:moveTo>
                  <a:cubicBezTo>
                    <a:pt x="1079" y="13918"/>
                    <a:pt x="-2180" y="8544"/>
                    <a:pt x="6365" y="6871"/>
                  </a:cubicBezTo>
                  <a:cubicBezTo>
                    <a:pt x="14910" y="5197"/>
                    <a:pt x="42130" y="6431"/>
                    <a:pt x="51292" y="5286"/>
                  </a:cubicBezTo>
                  <a:cubicBezTo>
                    <a:pt x="60453" y="4140"/>
                    <a:pt x="59661" y="881"/>
                    <a:pt x="61335" y="0"/>
                  </a:cubicBezTo>
                </a:path>
              </a:pathLst>
            </a:custGeom>
            <a:noFill/>
            <a:ln cap="flat" cmpd="sng" w="38100">
              <a:solidFill>
                <a:schemeClr val="dk2"/>
              </a:solidFill>
              <a:prstDash val="solid"/>
              <a:round/>
              <a:headEnd len="lg" w="lg" type="none"/>
              <a:tailEnd len="lg" w="lg" type="none"/>
            </a:ln>
          </p:spPr>
        </p:sp>
        <p:sp>
          <p:nvSpPr>
            <p:cNvPr id="2080" name="Shape 2080"/>
            <p:cNvSpPr/>
            <p:nvPr/>
          </p:nvSpPr>
          <p:spPr>
            <a:xfrm flipH="1">
              <a:off x="7813150" y="2193500"/>
              <a:ext cx="1533375" cy="383200"/>
            </a:xfrm>
            <a:custGeom>
              <a:pathLst>
                <a:path extrusionOk="0" h="15328" w="61335">
                  <a:moveTo>
                    <a:pt x="22" y="15328"/>
                  </a:moveTo>
                  <a:cubicBezTo>
                    <a:pt x="1079" y="13918"/>
                    <a:pt x="-2180" y="8544"/>
                    <a:pt x="6365" y="6871"/>
                  </a:cubicBezTo>
                  <a:cubicBezTo>
                    <a:pt x="14910" y="5197"/>
                    <a:pt x="42130" y="6431"/>
                    <a:pt x="51292" y="5286"/>
                  </a:cubicBezTo>
                  <a:cubicBezTo>
                    <a:pt x="60453" y="4140"/>
                    <a:pt x="59661" y="881"/>
                    <a:pt x="61335" y="0"/>
                  </a:cubicBezTo>
                </a:path>
              </a:pathLst>
            </a:custGeom>
            <a:noFill/>
            <a:ln cap="flat" cmpd="sng" w="38100">
              <a:solidFill>
                <a:schemeClr val="dk2"/>
              </a:solidFill>
              <a:prstDash val="solid"/>
              <a:round/>
              <a:headEnd len="lg" w="lg" type="none"/>
              <a:tailEnd len="lg" w="lg" type="none"/>
            </a:ln>
          </p:spPr>
        </p:sp>
      </p:grpSp>
    </p:spTree>
  </p:cSld>
  <p:clrMapOvr>
    <a:masterClrMapping/>
  </p:clrMapOvr>
  <p:transition spd="slow">
    <p:cut/>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4" name="Shape 2084"/>
        <p:cNvGrpSpPr/>
        <p:nvPr/>
      </p:nvGrpSpPr>
      <p:grpSpPr>
        <a:xfrm>
          <a:off x="0" y="0"/>
          <a:ext cx="0" cy="0"/>
          <a:chOff x="0" y="0"/>
          <a:chExt cx="0" cy="0"/>
        </a:xfrm>
      </p:grpSpPr>
      <p:sp>
        <p:nvSpPr>
          <p:cNvPr id="2085" name="Shape 2085"/>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Future plans</a:t>
            </a:r>
          </a:p>
        </p:txBody>
      </p:sp>
      <p:pic>
        <p:nvPicPr>
          <p:cNvPr id="2086" name="Shape 2086"/>
          <p:cNvPicPr preferRelativeResize="0"/>
          <p:nvPr/>
        </p:nvPicPr>
        <p:blipFill>
          <a:blip r:embed="rId3">
            <a:alphaModFix/>
          </a:blip>
          <a:stretch>
            <a:fillRect/>
          </a:stretch>
        </p:blipFill>
        <p:spPr>
          <a:xfrm>
            <a:off x="1341238" y="1595249"/>
            <a:ext cx="6461527" cy="5262751"/>
          </a:xfrm>
          <a:prstGeom prst="rect">
            <a:avLst/>
          </a:prstGeom>
          <a:noFill/>
          <a:ln>
            <a:noFill/>
          </a:ln>
        </p:spPr>
      </p:pic>
      <p:sp>
        <p:nvSpPr>
          <p:cNvPr id="2087" name="Shape 208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1" name="Shape 2091"/>
        <p:cNvGrpSpPr/>
        <p:nvPr/>
      </p:nvGrpSpPr>
      <p:grpSpPr>
        <a:xfrm>
          <a:off x="0" y="0"/>
          <a:ext cx="0" cy="0"/>
          <a:chOff x="0" y="0"/>
          <a:chExt cx="0" cy="0"/>
        </a:xfrm>
      </p:grpSpPr>
      <p:sp>
        <p:nvSpPr>
          <p:cNvPr id="2092" name="Shape 209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Future plans</a:t>
            </a:r>
          </a:p>
        </p:txBody>
      </p:sp>
      <p:pic>
        <p:nvPicPr>
          <p:cNvPr id="2093" name="Shape 2093"/>
          <p:cNvPicPr preferRelativeResize="0"/>
          <p:nvPr/>
        </p:nvPicPr>
        <p:blipFill>
          <a:blip r:embed="rId3">
            <a:alphaModFix/>
          </a:blip>
          <a:stretch>
            <a:fillRect/>
          </a:stretch>
        </p:blipFill>
        <p:spPr>
          <a:xfrm>
            <a:off x="1036475" y="1606374"/>
            <a:ext cx="7289875" cy="5027624"/>
          </a:xfrm>
          <a:prstGeom prst="rect">
            <a:avLst/>
          </a:prstGeom>
          <a:noFill/>
          <a:ln>
            <a:noFill/>
          </a:ln>
        </p:spPr>
      </p:pic>
      <p:sp>
        <p:nvSpPr>
          <p:cNvPr id="2094" name="Shape 209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8" name="Shape 2098"/>
        <p:cNvGrpSpPr/>
        <p:nvPr/>
      </p:nvGrpSpPr>
      <p:grpSpPr>
        <a:xfrm>
          <a:off x="0" y="0"/>
          <a:ext cx="0" cy="0"/>
          <a:chOff x="0" y="0"/>
          <a:chExt cx="0" cy="0"/>
        </a:xfrm>
      </p:grpSpPr>
      <p:sp>
        <p:nvSpPr>
          <p:cNvPr id="2099" name="Shape 2099"/>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Future plans</a:t>
            </a:r>
          </a:p>
        </p:txBody>
      </p:sp>
      <p:pic>
        <p:nvPicPr>
          <p:cNvPr id="2100" name="Shape 2100"/>
          <p:cNvPicPr preferRelativeResize="0"/>
          <p:nvPr/>
        </p:nvPicPr>
        <p:blipFill>
          <a:blip r:embed="rId3">
            <a:alphaModFix/>
          </a:blip>
          <a:stretch>
            <a:fillRect/>
          </a:stretch>
        </p:blipFill>
        <p:spPr>
          <a:xfrm>
            <a:off x="0" y="1723713"/>
            <a:ext cx="9143997" cy="4875170"/>
          </a:xfrm>
          <a:prstGeom prst="rect">
            <a:avLst/>
          </a:prstGeom>
          <a:noFill/>
          <a:ln>
            <a:noFill/>
          </a:ln>
        </p:spPr>
      </p:pic>
      <p:sp>
        <p:nvSpPr>
          <p:cNvPr id="2101" name="Shape 210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2102" name="Shape 2102"/>
          <p:cNvPicPr preferRelativeResize="0"/>
          <p:nvPr/>
        </p:nvPicPr>
        <p:blipFill rotWithShape="1">
          <a:blip r:embed="rId4">
            <a:alphaModFix/>
          </a:blip>
          <a:srcRect b="53251" l="1871" r="56543" t="5086"/>
          <a:stretch/>
        </p:blipFill>
        <p:spPr>
          <a:xfrm>
            <a:off x="6198575" y="1723725"/>
            <a:ext cx="2883573" cy="2352951"/>
          </a:xfrm>
          <a:prstGeom prst="rect">
            <a:avLst/>
          </a:prstGeom>
          <a:noFill/>
          <a:ln>
            <a:noFill/>
          </a:ln>
        </p:spPr>
      </p:pic>
      <p:sp>
        <p:nvSpPr>
          <p:cNvPr id="2103" name="Shape 2103"/>
          <p:cNvSpPr/>
          <p:nvPr/>
        </p:nvSpPr>
        <p:spPr>
          <a:xfrm>
            <a:off x="6297500" y="2242050"/>
            <a:ext cx="1071599" cy="4451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04" name="Shape 2104"/>
          <p:cNvSpPr/>
          <p:nvPr/>
        </p:nvSpPr>
        <p:spPr>
          <a:xfrm>
            <a:off x="6297500" y="3400050"/>
            <a:ext cx="1071599" cy="4451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105" name="Shape 2105"/>
          <p:cNvSpPr/>
          <p:nvPr/>
        </p:nvSpPr>
        <p:spPr>
          <a:xfrm>
            <a:off x="8726475" y="2280750"/>
            <a:ext cx="334799" cy="4451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106" name="Shape 2106"/>
          <p:cNvSpPr/>
          <p:nvPr/>
        </p:nvSpPr>
        <p:spPr>
          <a:xfrm>
            <a:off x="8606025" y="3027550"/>
            <a:ext cx="455400" cy="4451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107" name="Shape 2107"/>
          <p:cNvSpPr/>
          <p:nvPr/>
        </p:nvSpPr>
        <p:spPr>
          <a:xfrm>
            <a:off x="8556800" y="3845250"/>
            <a:ext cx="455400" cy="2208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1" name="Shape 2111"/>
        <p:cNvGrpSpPr/>
        <p:nvPr/>
      </p:nvGrpSpPr>
      <p:grpSpPr>
        <a:xfrm>
          <a:off x="0" y="0"/>
          <a:ext cx="0" cy="0"/>
          <a:chOff x="0" y="0"/>
          <a:chExt cx="0" cy="0"/>
        </a:xfrm>
      </p:grpSpPr>
      <p:sp>
        <p:nvSpPr>
          <p:cNvPr id="2112" name="Shape 2112"/>
          <p:cNvSpPr txBox="1"/>
          <p:nvPr>
            <p:ph idx="1" type="body"/>
          </p:nvPr>
        </p:nvSpPr>
        <p:spPr>
          <a:xfrm>
            <a:off x="945425" y="1659000"/>
            <a:ext cx="7741499" cy="4840199"/>
          </a:xfrm>
          <a:prstGeom prst="rect">
            <a:avLst/>
          </a:prstGeom>
        </p:spPr>
        <p:txBody>
          <a:bodyPr anchorCtr="0" anchor="t" bIns="91425" lIns="91425" rIns="91425" tIns="91425">
            <a:noAutofit/>
          </a:bodyPr>
          <a:lstStyle/>
          <a:p>
            <a:pPr indent="-228600" lvl="0" marL="457200" rtl="0">
              <a:lnSpc>
                <a:spcPct val="100000"/>
              </a:lnSpc>
              <a:spcBef>
                <a:spcPts val="0"/>
              </a:spcBef>
              <a:buAutoNum type="arabicPeriod"/>
            </a:pPr>
            <a:r>
              <a:rPr lang="en"/>
              <a:t>Problems</a:t>
            </a:r>
          </a:p>
          <a:p>
            <a:pPr indent="-228600" lvl="0" marL="457200" rtl="0">
              <a:lnSpc>
                <a:spcPct val="100000"/>
              </a:lnSpc>
              <a:spcBef>
                <a:spcPts val="0"/>
              </a:spcBef>
              <a:buAutoNum type="arabicPeriod"/>
            </a:pPr>
            <a:r>
              <a:rPr lang="en"/>
              <a:t>Solution</a:t>
            </a:r>
          </a:p>
          <a:p>
            <a:pPr indent="-228600" lvl="0" marL="457200" rtl="0">
              <a:lnSpc>
                <a:spcPct val="100000"/>
              </a:lnSpc>
              <a:spcBef>
                <a:spcPts val="0"/>
              </a:spcBef>
              <a:buAutoNum type="arabicPeriod"/>
            </a:pPr>
            <a:r>
              <a:rPr lang="en"/>
              <a:t>Feature explanation and demo</a:t>
            </a:r>
          </a:p>
          <a:p>
            <a:pPr indent="-228600" lvl="1" marL="914400" rtl="0">
              <a:lnSpc>
                <a:spcPct val="100000"/>
              </a:lnSpc>
              <a:spcBef>
                <a:spcPts val="0"/>
              </a:spcBef>
              <a:buAutoNum type="alphaLcPeriod"/>
            </a:pPr>
            <a:r>
              <a:rPr lang="en"/>
              <a:t>Contract</a:t>
            </a:r>
          </a:p>
          <a:p>
            <a:pPr indent="-228600" lvl="1" marL="914400" rtl="0">
              <a:lnSpc>
                <a:spcPct val="100000"/>
              </a:lnSpc>
              <a:spcBef>
                <a:spcPts val="0"/>
              </a:spcBef>
              <a:buAutoNum type="alphaLcPeriod"/>
            </a:pPr>
            <a:r>
              <a:rPr lang="en"/>
              <a:t>Card</a:t>
            </a:r>
          </a:p>
          <a:p>
            <a:pPr indent="-228600" lvl="1" marL="914400" rtl="0">
              <a:lnSpc>
                <a:spcPct val="100000"/>
              </a:lnSpc>
              <a:spcBef>
                <a:spcPts val="0"/>
              </a:spcBef>
              <a:buAutoNum type="alphaLcPeriod"/>
            </a:pPr>
            <a:r>
              <a:rPr lang="en"/>
              <a:t>Print and check card</a:t>
            </a:r>
          </a:p>
          <a:p>
            <a:pPr indent="-228600" lvl="1" marL="914400" rtl="0">
              <a:lnSpc>
                <a:spcPct val="100000"/>
              </a:lnSpc>
              <a:spcBef>
                <a:spcPts val="0"/>
              </a:spcBef>
              <a:buAutoNum type="alphaLcPeriod"/>
            </a:pPr>
            <a:r>
              <a:rPr lang="en"/>
              <a:t>Scheduler &amp; notification</a:t>
            </a:r>
          </a:p>
          <a:p>
            <a:pPr indent="-228600" lvl="1" marL="914400" rtl="0">
              <a:lnSpc>
                <a:spcPct val="100000"/>
              </a:lnSpc>
              <a:spcBef>
                <a:spcPts val="0"/>
              </a:spcBef>
              <a:buAutoNum type="alphaLcPeriod"/>
            </a:pPr>
            <a:r>
              <a:rPr lang="en"/>
              <a:t>Renew contract</a:t>
            </a:r>
          </a:p>
          <a:p>
            <a:pPr indent="-228600" lvl="0" marL="457200" rtl="0">
              <a:lnSpc>
                <a:spcPct val="100000"/>
              </a:lnSpc>
              <a:spcBef>
                <a:spcPts val="0"/>
              </a:spcBef>
              <a:buAutoNum type="arabicPeriod"/>
            </a:pPr>
            <a:r>
              <a:rPr lang="en"/>
              <a:t>Future plan</a:t>
            </a:r>
          </a:p>
        </p:txBody>
      </p:sp>
      <p:sp>
        <p:nvSpPr>
          <p:cNvPr id="2113" name="Shape 211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Summary</a:t>
            </a:r>
          </a:p>
        </p:txBody>
      </p:sp>
      <p:sp>
        <p:nvSpPr>
          <p:cNvPr id="2114" name="Shape 211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8" name="Shape 2118"/>
        <p:cNvGrpSpPr/>
        <p:nvPr/>
      </p:nvGrpSpPr>
      <p:grpSpPr>
        <a:xfrm>
          <a:off x="0" y="0"/>
          <a:ext cx="0" cy="0"/>
          <a:chOff x="0" y="0"/>
          <a:chExt cx="0" cy="0"/>
        </a:xfrm>
      </p:grpSpPr>
      <p:sp>
        <p:nvSpPr>
          <p:cNvPr id="2119" name="Shape 2119"/>
          <p:cNvSpPr txBox="1"/>
          <p:nvPr/>
        </p:nvSpPr>
        <p:spPr>
          <a:xfrm>
            <a:off x="716700" y="2070900"/>
            <a:ext cx="7710599" cy="2716199"/>
          </a:xfrm>
          <a:prstGeom prst="rect">
            <a:avLst/>
          </a:prstGeom>
          <a:noFill/>
          <a:ln>
            <a:noFill/>
          </a:ln>
        </p:spPr>
        <p:txBody>
          <a:bodyPr anchorCtr="0" anchor="ctr" bIns="91425" lIns="91425" rIns="91425" tIns="91425">
            <a:noAutofit/>
          </a:bodyPr>
          <a:lstStyle/>
          <a:p>
            <a:pPr rtl="0" algn="ctr">
              <a:spcBef>
                <a:spcPts val="0"/>
              </a:spcBef>
              <a:buNone/>
            </a:pPr>
            <a:r>
              <a:rPr b="1" lang="en" sz="4800">
                <a:solidFill>
                  <a:srgbClr val="FFFFFF"/>
                </a:solidFill>
              </a:rPr>
              <a:t>THANKS FOR LISTENING</a:t>
            </a:r>
          </a:p>
          <a:p>
            <a:pPr rtl="0" algn="ctr">
              <a:spcBef>
                <a:spcPts val="0"/>
              </a:spcBef>
              <a:buNone/>
            </a:pPr>
            <a:r>
              <a:t/>
            </a:r>
            <a:endParaRPr b="1" sz="4800">
              <a:solidFill>
                <a:srgbClr val="FFFFFF"/>
              </a:solidFill>
            </a:endParaRPr>
          </a:p>
          <a:p>
            <a:pPr lvl="0" rtl="0" algn="ctr">
              <a:spcBef>
                <a:spcPts val="0"/>
              </a:spcBef>
              <a:buNone/>
            </a:pPr>
            <a:r>
              <a:rPr b="1" lang="en" sz="9600">
                <a:solidFill>
                  <a:srgbClr val="FFFFFF"/>
                </a:solidFill>
              </a:rPr>
              <a:t>Q/A</a:t>
            </a:r>
          </a:p>
        </p:txBody>
      </p:sp>
      <p:sp>
        <p:nvSpPr>
          <p:cNvPr id="2120" name="Shape 212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186" name="Shape 186"/>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87" name="Shape 187"/>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88" name="Shape 188"/>
          <p:cNvGrpSpPr/>
          <p:nvPr/>
        </p:nvGrpSpPr>
        <p:grpSpPr>
          <a:xfrm>
            <a:off x="4282776" y="2967121"/>
            <a:ext cx="1399768" cy="1283400"/>
            <a:chOff x="2841325" y="2799900"/>
            <a:chExt cx="1788155" cy="1639500"/>
          </a:xfrm>
        </p:grpSpPr>
        <p:pic>
          <p:nvPicPr>
            <p:cNvPr id="189" name="Shape 189"/>
            <p:cNvPicPr preferRelativeResize="0"/>
            <p:nvPr/>
          </p:nvPicPr>
          <p:blipFill>
            <a:blip r:embed="rId3">
              <a:alphaModFix/>
            </a:blip>
            <a:stretch>
              <a:fillRect/>
            </a:stretch>
          </p:blipFill>
          <p:spPr>
            <a:xfrm>
              <a:off x="2841325" y="2799900"/>
              <a:ext cx="1788155" cy="1219199"/>
            </a:xfrm>
            <a:prstGeom prst="rect">
              <a:avLst/>
            </a:prstGeom>
            <a:noFill/>
            <a:ln>
              <a:noFill/>
            </a:ln>
          </p:spPr>
        </p:pic>
        <p:sp>
          <p:nvSpPr>
            <p:cNvPr id="190" name="Shape 190"/>
            <p:cNvSpPr txBox="1"/>
            <p:nvPr/>
          </p:nvSpPr>
          <p:spPr>
            <a:xfrm>
              <a:off x="2841400" y="4019100"/>
              <a:ext cx="17880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Printer Application</a:t>
              </a:r>
            </a:p>
          </p:txBody>
        </p:sp>
      </p:grpSp>
      <p:grpSp>
        <p:nvGrpSpPr>
          <p:cNvPr id="191" name="Shape 191"/>
          <p:cNvGrpSpPr/>
          <p:nvPr/>
        </p:nvGrpSpPr>
        <p:grpSpPr>
          <a:xfrm>
            <a:off x="3131383" y="3277876"/>
            <a:ext cx="1209895" cy="1159522"/>
            <a:chOff x="950300" y="3316950"/>
            <a:chExt cx="1545600" cy="1481250"/>
          </a:xfrm>
        </p:grpSpPr>
        <p:pic>
          <p:nvPicPr>
            <p:cNvPr id="192" name="Shape 192"/>
            <p:cNvPicPr preferRelativeResize="0"/>
            <p:nvPr/>
          </p:nvPicPr>
          <p:blipFill>
            <a:blip r:embed="rId4">
              <a:alphaModFix/>
            </a:blip>
            <a:stretch>
              <a:fillRect/>
            </a:stretch>
          </p:blipFill>
          <p:spPr>
            <a:xfrm>
              <a:off x="1113500" y="3316950"/>
              <a:ext cx="1219200" cy="1219200"/>
            </a:xfrm>
            <a:prstGeom prst="rect">
              <a:avLst/>
            </a:prstGeom>
            <a:noFill/>
            <a:ln>
              <a:noFill/>
            </a:ln>
          </p:spPr>
        </p:pic>
        <p:sp>
          <p:nvSpPr>
            <p:cNvPr id="193" name="Shape 193"/>
            <p:cNvSpPr txBox="1"/>
            <p:nvPr/>
          </p:nvSpPr>
          <p:spPr>
            <a:xfrm>
              <a:off x="950300" y="4377900"/>
              <a:ext cx="15456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Web application</a:t>
              </a:r>
            </a:p>
          </p:txBody>
        </p:sp>
      </p:grpSp>
      <p:grpSp>
        <p:nvGrpSpPr>
          <p:cNvPr id="194" name="Shape 194"/>
          <p:cNvGrpSpPr/>
          <p:nvPr/>
        </p:nvGrpSpPr>
        <p:grpSpPr>
          <a:xfrm>
            <a:off x="4282776" y="4331607"/>
            <a:ext cx="1399768" cy="1292109"/>
            <a:chOff x="2841325" y="4798100"/>
            <a:chExt cx="1788155" cy="1650625"/>
          </a:xfrm>
        </p:grpSpPr>
        <p:pic>
          <p:nvPicPr>
            <p:cNvPr id="195" name="Shape 195"/>
            <p:cNvPicPr preferRelativeResize="0"/>
            <p:nvPr/>
          </p:nvPicPr>
          <p:blipFill>
            <a:blip r:embed="rId3">
              <a:alphaModFix/>
            </a:blip>
            <a:stretch>
              <a:fillRect/>
            </a:stretch>
          </p:blipFill>
          <p:spPr>
            <a:xfrm>
              <a:off x="2841325" y="4798100"/>
              <a:ext cx="1788155" cy="1219199"/>
            </a:xfrm>
            <a:prstGeom prst="rect">
              <a:avLst/>
            </a:prstGeom>
            <a:noFill/>
            <a:ln>
              <a:noFill/>
            </a:ln>
          </p:spPr>
        </p:pic>
        <p:sp>
          <p:nvSpPr>
            <p:cNvPr id="196" name="Shape 196"/>
            <p:cNvSpPr txBox="1"/>
            <p:nvPr/>
          </p:nvSpPr>
          <p:spPr>
            <a:xfrm>
              <a:off x="2841400" y="6028425"/>
              <a:ext cx="1788000" cy="420300"/>
            </a:xfrm>
            <a:prstGeom prst="rect">
              <a:avLst/>
            </a:prstGeom>
            <a:noFill/>
            <a:ln>
              <a:noFill/>
            </a:ln>
          </p:spPr>
          <p:txBody>
            <a:bodyPr anchorCtr="0" anchor="t" bIns="91425" lIns="91425" rIns="91425" tIns="91425">
              <a:noAutofit/>
            </a:bodyPr>
            <a:lstStyle/>
            <a:p>
              <a:pPr lvl="0" rtl="0" algn="ctr">
                <a:spcBef>
                  <a:spcPts val="0"/>
                </a:spcBef>
                <a:buNone/>
              </a:pPr>
              <a:r>
                <a:rPr lang="en" sz="1000"/>
                <a:t>Checker Application</a:t>
              </a:r>
            </a:p>
          </p:txBody>
        </p:sp>
      </p:grpSp>
      <p:grpSp>
        <p:nvGrpSpPr>
          <p:cNvPr id="197" name="Shape 197"/>
          <p:cNvGrpSpPr/>
          <p:nvPr/>
        </p:nvGrpSpPr>
        <p:grpSpPr>
          <a:xfrm>
            <a:off x="3266685" y="4540857"/>
            <a:ext cx="969455" cy="994276"/>
            <a:chOff x="6962635" y="1122320"/>
            <a:chExt cx="1238445" cy="1270154"/>
          </a:xfrm>
        </p:grpSpPr>
        <p:grpSp>
          <p:nvGrpSpPr>
            <p:cNvPr id="198" name="Shape 198"/>
            <p:cNvGrpSpPr/>
            <p:nvPr/>
          </p:nvGrpSpPr>
          <p:grpSpPr>
            <a:xfrm rot="-880933">
              <a:off x="7025919" y="1252736"/>
              <a:ext cx="1111877" cy="642612"/>
              <a:chOff x="6437825" y="1680725"/>
              <a:chExt cx="1635599" cy="945300"/>
            </a:xfrm>
          </p:grpSpPr>
          <p:sp>
            <p:nvSpPr>
              <p:cNvPr id="199" name="Shape 199"/>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00" name="Shape 200"/>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201" name="Shape 201"/>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202" name="Shape 202"/>
              <p:cNvSpPr txBox="1"/>
              <p:nvPr/>
            </p:nvSpPr>
            <p:spPr>
              <a:xfrm>
                <a:off x="6828640" y="1999578"/>
                <a:ext cx="808800" cy="479999"/>
              </a:xfrm>
              <a:prstGeom prst="rect">
                <a:avLst/>
              </a:prstGeom>
              <a:noFill/>
              <a:ln>
                <a:noFill/>
              </a:ln>
            </p:spPr>
            <p:txBody>
              <a:bodyPr anchorCtr="0" anchor="t" bIns="91425" lIns="91425" rIns="91425" tIns="91425">
                <a:noAutofit/>
              </a:bodyPr>
              <a:lstStyle/>
              <a:p>
                <a:pPr lvl="0" rtl="0" algn="ctr">
                  <a:spcBef>
                    <a:spcPts val="0"/>
                  </a:spcBef>
                  <a:buNone/>
                </a:pPr>
                <a:r>
                  <a:rPr b="1" lang="en" sz="900">
                    <a:solidFill>
                      <a:srgbClr val="999999"/>
                    </a:solidFill>
                  </a:rPr>
                  <a:t>NFC</a:t>
                </a:r>
              </a:p>
            </p:txBody>
          </p:sp>
        </p:grpSp>
        <p:sp>
          <p:nvSpPr>
            <p:cNvPr id="203" name="Shape 203"/>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sz="1000"/>
                <a:t>NFC Card</a:t>
              </a:r>
            </a:p>
          </p:txBody>
        </p:sp>
      </p:grpSp>
      <p:cxnSp>
        <p:nvCxnSpPr>
          <p:cNvPr id="204" name="Shape 204"/>
          <p:cNvCxnSpPr/>
          <p:nvPr/>
        </p:nvCxnSpPr>
        <p:spPr>
          <a:xfrm rot="10800000">
            <a:off x="2520830" y="3129411"/>
            <a:ext cx="795300" cy="276300"/>
          </a:xfrm>
          <a:prstGeom prst="straightConnector1">
            <a:avLst/>
          </a:prstGeom>
          <a:noFill/>
          <a:ln cap="flat" cmpd="sng" w="19050">
            <a:solidFill>
              <a:schemeClr val="dk2"/>
            </a:solidFill>
            <a:prstDash val="solid"/>
            <a:round/>
            <a:headEnd len="lg" w="lg" type="none"/>
            <a:tailEnd len="lg" w="lg" type="none"/>
          </a:ln>
        </p:spPr>
      </p:cxnSp>
      <p:sp>
        <p:nvSpPr>
          <p:cNvPr id="205" name="Shape 205"/>
          <p:cNvSpPr txBox="1"/>
          <p:nvPr/>
        </p:nvSpPr>
        <p:spPr>
          <a:xfrm>
            <a:off x="1387774" y="2754137"/>
            <a:ext cx="2170799" cy="503099"/>
          </a:xfrm>
          <a:prstGeom prst="rect">
            <a:avLst/>
          </a:prstGeom>
          <a:noFill/>
          <a:ln>
            <a:noFill/>
          </a:ln>
        </p:spPr>
        <p:txBody>
          <a:bodyPr anchorCtr="0" anchor="t" bIns="91425" lIns="91425" rIns="91425" tIns="91425">
            <a:noAutofit/>
          </a:bodyPr>
          <a:lstStyle/>
          <a:p>
            <a:pPr lvl="0" rtl="0">
              <a:spcBef>
                <a:spcPts val="0"/>
              </a:spcBef>
              <a:buNone/>
            </a:pPr>
            <a:r>
              <a:rPr lang="en"/>
              <a:t>Centre management application</a:t>
            </a:r>
          </a:p>
        </p:txBody>
      </p:sp>
      <p:cxnSp>
        <p:nvCxnSpPr>
          <p:cNvPr id="206" name="Shape 206"/>
          <p:cNvCxnSpPr/>
          <p:nvPr/>
        </p:nvCxnSpPr>
        <p:spPr>
          <a:xfrm flipH="1" rot="10800000">
            <a:off x="5227054" y="2798044"/>
            <a:ext cx="452999" cy="276300"/>
          </a:xfrm>
          <a:prstGeom prst="straightConnector1">
            <a:avLst/>
          </a:prstGeom>
          <a:noFill/>
          <a:ln cap="flat" cmpd="sng" w="19050">
            <a:solidFill>
              <a:schemeClr val="dk2"/>
            </a:solidFill>
            <a:prstDash val="solid"/>
            <a:round/>
            <a:headEnd len="lg" w="lg" type="none"/>
            <a:tailEnd len="lg" w="lg" type="none"/>
          </a:ln>
        </p:spPr>
      </p:cxnSp>
      <p:sp>
        <p:nvSpPr>
          <p:cNvPr id="207" name="Shape 207"/>
          <p:cNvSpPr txBox="1"/>
          <p:nvPr/>
        </p:nvSpPr>
        <p:spPr>
          <a:xfrm>
            <a:off x="5682400" y="2569475"/>
            <a:ext cx="2801399" cy="524699"/>
          </a:xfrm>
          <a:prstGeom prst="rect">
            <a:avLst/>
          </a:prstGeom>
          <a:noFill/>
          <a:ln>
            <a:noFill/>
          </a:ln>
        </p:spPr>
        <p:txBody>
          <a:bodyPr anchorCtr="0" anchor="t" bIns="91425" lIns="91425" rIns="91425" tIns="91425">
            <a:noAutofit/>
          </a:bodyPr>
          <a:lstStyle/>
          <a:p>
            <a:pPr lvl="0" rtl="0">
              <a:spcBef>
                <a:spcPts val="0"/>
              </a:spcBef>
              <a:buNone/>
            </a:pPr>
            <a:r>
              <a:rPr b="1" lang="en"/>
              <a:t>Simulator for printing device</a:t>
            </a:r>
            <a:r>
              <a:rPr lang="en"/>
              <a:t> Assign card to contract</a:t>
            </a:r>
          </a:p>
        </p:txBody>
      </p:sp>
      <p:cxnSp>
        <p:nvCxnSpPr>
          <p:cNvPr id="208" name="Shape 208"/>
          <p:cNvCxnSpPr/>
          <p:nvPr/>
        </p:nvCxnSpPr>
        <p:spPr>
          <a:xfrm>
            <a:off x="5260185" y="4974231"/>
            <a:ext cx="1093499" cy="99300"/>
          </a:xfrm>
          <a:prstGeom prst="straightConnector1">
            <a:avLst/>
          </a:prstGeom>
          <a:noFill/>
          <a:ln cap="flat" cmpd="sng" w="19050">
            <a:solidFill>
              <a:schemeClr val="dk2"/>
            </a:solidFill>
            <a:prstDash val="solid"/>
            <a:round/>
            <a:headEnd len="lg" w="lg" type="none"/>
            <a:tailEnd len="lg" w="lg" type="none"/>
          </a:ln>
        </p:spPr>
      </p:cxnSp>
      <p:sp>
        <p:nvSpPr>
          <p:cNvPr id="209" name="Shape 209"/>
          <p:cNvSpPr txBox="1"/>
          <p:nvPr/>
        </p:nvSpPr>
        <p:spPr>
          <a:xfrm>
            <a:off x="6353800" y="4883350"/>
            <a:ext cx="2801399" cy="630899"/>
          </a:xfrm>
          <a:prstGeom prst="rect">
            <a:avLst/>
          </a:prstGeom>
          <a:noFill/>
          <a:ln>
            <a:noFill/>
          </a:ln>
        </p:spPr>
        <p:txBody>
          <a:bodyPr anchorCtr="0" anchor="t" bIns="91425" lIns="91425" rIns="91425" tIns="91425">
            <a:noAutofit/>
          </a:bodyPr>
          <a:lstStyle/>
          <a:p>
            <a:pPr lvl="0" rtl="0">
              <a:spcBef>
                <a:spcPts val="0"/>
              </a:spcBef>
              <a:buNone/>
            </a:pPr>
            <a:r>
              <a:rPr b="1" lang="en"/>
              <a:t>Simulator for checking device</a:t>
            </a:r>
            <a:r>
              <a:rPr lang="en"/>
              <a:t> Check card validation</a:t>
            </a:r>
          </a:p>
        </p:txBody>
      </p:sp>
      <p:sp>
        <p:nvSpPr>
          <p:cNvPr id="210" name="Shape 210"/>
          <p:cNvSpPr txBox="1"/>
          <p:nvPr/>
        </p:nvSpPr>
        <p:spPr>
          <a:xfrm>
            <a:off x="1232900" y="5535068"/>
            <a:ext cx="1867199" cy="397499"/>
          </a:xfrm>
          <a:prstGeom prst="rect">
            <a:avLst/>
          </a:prstGeom>
          <a:noFill/>
          <a:ln>
            <a:noFill/>
          </a:ln>
        </p:spPr>
        <p:txBody>
          <a:bodyPr anchorCtr="0" anchor="t" bIns="91425" lIns="91425" rIns="91425" tIns="91425">
            <a:noAutofit/>
          </a:bodyPr>
          <a:lstStyle/>
          <a:p>
            <a:pPr lvl="0" rtl="0">
              <a:spcBef>
                <a:spcPts val="0"/>
              </a:spcBef>
              <a:buNone/>
            </a:pPr>
            <a:r>
              <a:rPr lang="en"/>
              <a:t>Deliver to customers as Insurance Certificate Card</a:t>
            </a:r>
          </a:p>
        </p:txBody>
      </p:sp>
      <p:cxnSp>
        <p:nvCxnSpPr>
          <p:cNvPr id="211" name="Shape 211"/>
          <p:cNvCxnSpPr>
            <a:stCxn id="200" idx="1"/>
          </p:cNvCxnSpPr>
          <p:nvPr/>
        </p:nvCxnSpPr>
        <p:spPr>
          <a:xfrm flipH="1">
            <a:off x="2786094" y="4917780"/>
            <a:ext cx="529800" cy="630900"/>
          </a:xfrm>
          <a:prstGeom prst="straightConnector1">
            <a:avLst/>
          </a:prstGeom>
          <a:noFill/>
          <a:ln cap="flat" cmpd="sng" w="19050">
            <a:solidFill>
              <a:schemeClr val="dk2"/>
            </a:solidFill>
            <a:prstDash val="solid"/>
            <a:round/>
            <a:headEnd len="lg" w="lg" type="none"/>
            <a:tailEnd len="lg" w="lg" type="none"/>
          </a:ln>
        </p:spPr>
      </p:cxnSp>
      <p:sp>
        <p:nvSpPr>
          <p:cNvPr id="212" name="Shape 21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18" name="Shape 218"/>
          <p:cNvSpPr txBox="1"/>
          <p:nvPr/>
        </p:nvSpPr>
        <p:spPr>
          <a:xfrm>
            <a:off x="1480650" y="5762525"/>
            <a:ext cx="61826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b="1" lang="en" sz="1800">
                <a:solidFill>
                  <a:schemeClr val="dk1"/>
                </a:solidFill>
              </a:rPr>
              <a:t>Sends notifications</a:t>
            </a:r>
            <a:r>
              <a:rPr lang="en" sz="1800">
                <a:solidFill>
                  <a:schemeClr val="dk1"/>
                </a:solidFill>
              </a:rPr>
              <a:t> to customer when contract is nearly expired or expired.</a:t>
            </a:r>
          </a:p>
        </p:txBody>
      </p:sp>
      <p:sp>
        <p:nvSpPr>
          <p:cNvPr id="219" name="Shape 21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20" name="Shape 220"/>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pic>
        <p:nvPicPr>
          <p:cNvPr id="221" name="Shape 221"/>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22" name="Shape 222"/>
          <p:cNvPicPr preferRelativeResize="0"/>
          <p:nvPr/>
        </p:nvPicPr>
        <p:blipFill>
          <a:blip r:embed="rId4">
            <a:alphaModFix/>
          </a:blip>
          <a:stretch>
            <a:fillRect/>
          </a:stretch>
        </p:blipFill>
        <p:spPr>
          <a:xfrm flipH="1">
            <a:off x="1843637" y="3301175"/>
            <a:ext cx="1829614" cy="1684829"/>
          </a:xfrm>
          <a:prstGeom prst="rect">
            <a:avLst/>
          </a:prstGeom>
          <a:noFill/>
          <a:ln>
            <a:noFill/>
          </a:ln>
        </p:spPr>
      </p:pic>
      <p:pic>
        <p:nvPicPr>
          <p:cNvPr id="223" name="Shape 223"/>
          <p:cNvPicPr preferRelativeResize="0"/>
          <p:nvPr/>
        </p:nvPicPr>
        <p:blipFill>
          <a:blip r:embed="rId5">
            <a:alphaModFix/>
          </a:blip>
          <a:stretch>
            <a:fillRect/>
          </a:stretch>
        </p:blipFill>
        <p:spPr>
          <a:xfrm>
            <a:off x="5106723" y="3255607"/>
            <a:ext cx="1771643" cy="1474259"/>
          </a:xfrm>
          <a:prstGeom prst="rect">
            <a:avLst/>
          </a:prstGeom>
          <a:noFill/>
          <a:ln>
            <a:noFill/>
          </a:ln>
        </p:spPr>
      </p:pic>
      <p:sp>
        <p:nvSpPr>
          <p:cNvPr id="224" name="Shape 224"/>
          <p:cNvSpPr/>
          <p:nvPr/>
        </p:nvSpPr>
        <p:spPr>
          <a:xfrm>
            <a:off x="3320173" y="3221145"/>
            <a:ext cx="694800" cy="677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sp>
        <p:nvSpPr>
          <p:cNvPr id="225" name="Shape 225"/>
          <p:cNvSpPr/>
          <p:nvPr/>
        </p:nvSpPr>
        <p:spPr>
          <a:xfrm>
            <a:off x="6605560" y="3118625"/>
            <a:ext cx="694800" cy="677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sp>
        <p:nvSpPr>
          <p:cNvPr id="226" name="Shape 226"/>
          <p:cNvSpPr txBox="1"/>
          <p:nvPr/>
        </p:nvSpPr>
        <p:spPr>
          <a:xfrm>
            <a:off x="1934774" y="4949539"/>
            <a:ext cx="1738500" cy="362400"/>
          </a:xfrm>
          <a:prstGeom prst="rect">
            <a:avLst/>
          </a:prstGeom>
          <a:noFill/>
          <a:ln>
            <a:noFill/>
          </a:ln>
        </p:spPr>
        <p:txBody>
          <a:bodyPr anchorCtr="0" anchor="t" bIns="91425" lIns="91425" rIns="91425" tIns="91425">
            <a:noAutofit/>
          </a:bodyPr>
          <a:lstStyle/>
          <a:p>
            <a:pPr lvl="0" rtl="0" algn="ctr">
              <a:spcBef>
                <a:spcPts val="0"/>
              </a:spcBef>
              <a:buNone/>
            </a:pPr>
            <a:r>
              <a:rPr lang="en" sz="3000"/>
              <a:t>Web</a:t>
            </a:r>
          </a:p>
        </p:txBody>
      </p:sp>
      <p:sp>
        <p:nvSpPr>
          <p:cNvPr id="227" name="Shape 227"/>
          <p:cNvSpPr txBox="1"/>
          <p:nvPr/>
        </p:nvSpPr>
        <p:spPr>
          <a:xfrm>
            <a:off x="5123290" y="4986005"/>
            <a:ext cx="1738500" cy="362400"/>
          </a:xfrm>
          <a:prstGeom prst="rect">
            <a:avLst/>
          </a:prstGeom>
          <a:noFill/>
          <a:ln>
            <a:noFill/>
          </a:ln>
        </p:spPr>
        <p:txBody>
          <a:bodyPr anchorCtr="0" anchor="t" bIns="91425" lIns="91425" rIns="91425" tIns="91425">
            <a:noAutofit/>
          </a:bodyPr>
          <a:lstStyle/>
          <a:p>
            <a:pPr lvl="0" rtl="0" algn="ctr">
              <a:spcBef>
                <a:spcPts val="0"/>
              </a:spcBef>
              <a:buNone/>
            </a:pPr>
            <a:r>
              <a:rPr lang="en" sz="3000"/>
              <a:t>Email</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p:nvPr/>
        </p:nvSpPr>
        <p:spPr>
          <a:xfrm>
            <a:off x="7105400" y="4506562"/>
            <a:ext cx="1726800" cy="16517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3" name="Shape 233"/>
          <p:cNvSpPr/>
          <p:nvPr/>
        </p:nvSpPr>
        <p:spPr>
          <a:xfrm>
            <a:off x="7069425" y="2563500"/>
            <a:ext cx="1726800" cy="1651799"/>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34" name="Shape 23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35" name="Shape 235"/>
          <p:cNvSpPr txBox="1"/>
          <p:nvPr/>
        </p:nvSpPr>
        <p:spPr>
          <a:xfrm>
            <a:off x="1480650" y="5762525"/>
            <a:ext cx="61826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1800">
                <a:solidFill>
                  <a:schemeClr val="dk1"/>
                </a:solidFill>
              </a:rPr>
              <a:t>Provides mechanism to </a:t>
            </a:r>
            <a:r>
              <a:rPr b="1" lang="en" sz="1800">
                <a:solidFill>
                  <a:schemeClr val="dk1"/>
                </a:solidFill>
              </a:rPr>
              <a:t>renew contracts</a:t>
            </a:r>
            <a:r>
              <a:rPr lang="en" sz="1800">
                <a:solidFill>
                  <a:schemeClr val="dk1"/>
                </a:solidFill>
              </a:rPr>
              <a:t>.</a:t>
            </a:r>
          </a:p>
        </p:txBody>
      </p:sp>
      <p:sp>
        <p:nvSpPr>
          <p:cNvPr id="236" name="Shape 23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37" name="Shape 237"/>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238" name="Shape 238"/>
          <p:cNvSpPr/>
          <p:nvPr/>
        </p:nvSpPr>
        <p:spPr>
          <a:xfrm>
            <a:off x="31638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pic>
        <p:nvPicPr>
          <p:cNvPr id="239" name="Shape 239"/>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40" name="Shape 240"/>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41" name="Shape 241"/>
          <p:cNvPicPr preferRelativeResize="0"/>
          <p:nvPr/>
        </p:nvPicPr>
        <p:blipFill rotWithShape="1">
          <a:blip r:embed="rId4">
            <a:alphaModFix amt="30000"/>
          </a:blip>
          <a:srcRect b="0" l="0" r="0" t="51102"/>
          <a:stretch/>
        </p:blipFill>
        <p:spPr>
          <a:xfrm>
            <a:off x="4806038" y="2575587"/>
            <a:ext cx="1655122" cy="1028918"/>
          </a:xfrm>
          <a:prstGeom prst="rect">
            <a:avLst/>
          </a:prstGeom>
          <a:noFill/>
          <a:ln>
            <a:noFill/>
          </a:ln>
        </p:spPr>
      </p:pic>
      <p:pic>
        <p:nvPicPr>
          <p:cNvPr id="242" name="Shape 242"/>
          <p:cNvPicPr preferRelativeResize="0"/>
          <p:nvPr/>
        </p:nvPicPr>
        <p:blipFill>
          <a:blip r:embed="rId4">
            <a:alphaModFix/>
          </a:blip>
          <a:stretch>
            <a:fillRect/>
          </a:stretch>
        </p:blipFill>
        <p:spPr>
          <a:xfrm>
            <a:off x="4806038" y="3604505"/>
            <a:ext cx="1655122" cy="2104257"/>
          </a:xfrm>
          <a:prstGeom prst="rect">
            <a:avLst/>
          </a:prstGeom>
          <a:noFill/>
          <a:ln>
            <a:noFill/>
          </a:ln>
        </p:spPr>
      </p:pic>
      <p:pic>
        <p:nvPicPr>
          <p:cNvPr id="243" name="Shape 243"/>
          <p:cNvPicPr preferRelativeResize="0"/>
          <p:nvPr/>
        </p:nvPicPr>
        <p:blipFill>
          <a:blip r:embed="rId5">
            <a:alphaModFix/>
          </a:blip>
          <a:stretch>
            <a:fillRect/>
          </a:stretch>
        </p:blipFill>
        <p:spPr>
          <a:xfrm>
            <a:off x="4938639" y="3376662"/>
            <a:ext cx="545441" cy="545441"/>
          </a:xfrm>
          <a:prstGeom prst="rect">
            <a:avLst/>
          </a:prstGeom>
          <a:noFill/>
          <a:ln>
            <a:noFill/>
          </a:ln>
        </p:spPr>
      </p:pic>
      <p:pic>
        <p:nvPicPr>
          <p:cNvPr id="244" name="Shape 244"/>
          <p:cNvPicPr preferRelativeResize="0"/>
          <p:nvPr/>
        </p:nvPicPr>
        <p:blipFill>
          <a:blip r:embed="rId5">
            <a:alphaModFix/>
          </a:blip>
          <a:stretch>
            <a:fillRect/>
          </a:stretch>
        </p:blipFill>
        <p:spPr>
          <a:xfrm>
            <a:off x="5915721" y="3376651"/>
            <a:ext cx="545441" cy="545441"/>
          </a:xfrm>
          <a:prstGeom prst="rect">
            <a:avLst/>
          </a:prstGeom>
          <a:noFill/>
          <a:ln>
            <a:noFill/>
          </a:ln>
        </p:spPr>
      </p:pic>
      <p:pic>
        <p:nvPicPr>
          <p:cNvPr id="245" name="Shape 245"/>
          <p:cNvPicPr preferRelativeResize="0"/>
          <p:nvPr/>
        </p:nvPicPr>
        <p:blipFill>
          <a:blip r:embed="rId4">
            <a:alphaModFix/>
          </a:blip>
          <a:stretch>
            <a:fillRect/>
          </a:stretch>
        </p:blipFill>
        <p:spPr>
          <a:xfrm>
            <a:off x="1317055" y="3073259"/>
            <a:ext cx="1655122" cy="2104257"/>
          </a:xfrm>
          <a:prstGeom prst="rect">
            <a:avLst/>
          </a:prstGeom>
          <a:noFill/>
          <a:ln>
            <a:noFill/>
          </a:ln>
        </p:spPr>
      </p:pic>
      <p:sp>
        <p:nvSpPr>
          <p:cNvPr id="246" name="Shape 246"/>
          <p:cNvSpPr/>
          <p:nvPr/>
        </p:nvSpPr>
        <p:spPr>
          <a:xfrm>
            <a:off x="3267600" y="3998625"/>
            <a:ext cx="1357199" cy="2871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47" name="Shape 247"/>
          <p:cNvSpPr txBox="1"/>
          <p:nvPr/>
        </p:nvSpPr>
        <p:spPr>
          <a:xfrm>
            <a:off x="3358200" y="3591775"/>
            <a:ext cx="1175999" cy="545399"/>
          </a:xfrm>
          <a:prstGeom prst="rect">
            <a:avLst/>
          </a:prstGeom>
          <a:noFill/>
          <a:ln>
            <a:noFill/>
          </a:ln>
        </p:spPr>
        <p:txBody>
          <a:bodyPr anchorCtr="0" anchor="t" bIns="91425" lIns="91425" rIns="91425" tIns="91425">
            <a:noAutofit/>
          </a:bodyPr>
          <a:lstStyle/>
          <a:p>
            <a:pPr lvl="0" rtl="0" algn="ctr">
              <a:spcBef>
                <a:spcPts val="0"/>
              </a:spcBef>
              <a:buNone/>
            </a:pPr>
            <a:r>
              <a:rPr b="1" lang="en" sz="2400"/>
              <a:t>Renew</a:t>
            </a:r>
          </a:p>
        </p:txBody>
      </p:sp>
      <p:pic>
        <p:nvPicPr>
          <p:cNvPr id="248" name="Shape 248"/>
          <p:cNvPicPr preferRelativeResize="0"/>
          <p:nvPr/>
        </p:nvPicPr>
        <p:blipFill>
          <a:blip r:embed="rId3">
            <a:alphaModFix/>
          </a:blip>
          <a:stretch>
            <a:fillRect/>
          </a:stretch>
        </p:blipFill>
        <p:spPr>
          <a:xfrm>
            <a:off x="6148085" y="5059737"/>
            <a:ext cx="687815" cy="545441"/>
          </a:xfrm>
          <a:prstGeom prst="rect">
            <a:avLst/>
          </a:prstGeom>
          <a:noFill/>
          <a:ln>
            <a:noFill/>
          </a:ln>
        </p:spPr>
      </p:pic>
      <p:pic>
        <p:nvPicPr>
          <p:cNvPr id="249" name="Shape 249"/>
          <p:cNvPicPr preferRelativeResize="0"/>
          <p:nvPr/>
        </p:nvPicPr>
        <p:blipFill rotWithShape="1">
          <a:blip r:embed="rId6">
            <a:alphaModFix/>
          </a:blip>
          <a:srcRect b="16827" l="59974" r="9826" t="15782"/>
          <a:stretch/>
        </p:blipFill>
        <p:spPr>
          <a:xfrm>
            <a:off x="7380800" y="2688321"/>
            <a:ext cx="1176000" cy="1091728"/>
          </a:xfrm>
          <a:prstGeom prst="rect">
            <a:avLst/>
          </a:prstGeom>
          <a:noFill/>
          <a:ln>
            <a:noFill/>
          </a:ln>
        </p:spPr>
      </p:pic>
      <p:pic>
        <p:nvPicPr>
          <p:cNvPr id="250" name="Shape 250"/>
          <p:cNvPicPr preferRelativeResize="0"/>
          <p:nvPr/>
        </p:nvPicPr>
        <p:blipFill>
          <a:blip r:embed="rId7">
            <a:alphaModFix/>
          </a:blip>
          <a:stretch>
            <a:fillRect/>
          </a:stretch>
        </p:blipFill>
        <p:spPr>
          <a:xfrm>
            <a:off x="7380800" y="4697183"/>
            <a:ext cx="1175999" cy="907987"/>
          </a:xfrm>
          <a:prstGeom prst="rect">
            <a:avLst/>
          </a:prstGeom>
          <a:noFill/>
          <a:ln>
            <a:noFill/>
          </a:ln>
        </p:spPr>
      </p:pic>
      <p:sp>
        <p:nvSpPr>
          <p:cNvPr id="251" name="Shape 251"/>
          <p:cNvSpPr txBox="1"/>
          <p:nvPr/>
        </p:nvSpPr>
        <p:spPr>
          <a:xfrm>
            <a:off x="7141250" y="3793675"/>
            <a:ext cx="1655099" cy="343500"/>
          </a:xfrm>
          <a:prstGeom prst="rect">
            <a:avLst/>
          </a:prstGeom>
          <a:noFill/>
          <a:ln>
            <a:noFill/>
          </a:ln>
        </p:spPr>
        <p:txBody>
          <a:bodyPr anchorCtr="0" anchor="t" bIns="91425" lIns="91425" rIns="91425" tIns="91425">
            <a:noAutofit/>
          </a:bodyPr>
          <a:lstStyle/>
          <a:p>
            <a:pPr algn="ctr">
              <a:spcBef>
                <a:spcPts val="0"/>
              </a:spcBef>
              <a:buNone/>
            </a:pPr>
            <a:r>
              <a:rPr b="1" lang="en"/>
              <a:t>PayPal payment</a:t>
            </a:r>
          </a:p>
        </p:txBody>
      </p:sp>
      <p:sp>
        <p:nvSpPr>
          <p:cNvPr id="252" name="Shape 252"/>
          <p:cNvSpPr txBox="1"/>
          <p:nvPr/>
        </p:nvSpPr>
        <p:spPr>
          <a:xfrm>
            <a:off x="7228850" y="5605175"/>
            <a:ext cx="1479899" cy="343500"/>
          </a:xfrm>
          <a:prstGeom prst="rect">
            <a:avLst/>
          </a:prstGeom>
          <a:noFill/>
          <a:ln>
            <a:noFill/>
          </a:ln>
        </p:spPr>
        <p:txBody>
          <a:bodyPr anchorCtr="0" anchor="t" bIns="91425" lIns="91425" rIns="91425" tIns="91425">
            <a:noAutofit/>
          </a:bodyPr>
          <a:lstStyle/>
          <a:p>
            <a:pPr lvl="0" rtl="0" algn="ctr">
              <a:spcBef>
                <a:spcPts val="0"/>
              </a:spcBef>
              <a:buNone/>
            </a:pPr>
            <a:r>
              <a:rPr b="1" lang="en"/>
              <a:t>Direct payment</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58" name="Shape 258"/>
          <p:cNvSpPr txBox="1"/>
          <p:nvPr/>
        </p:nvSpPr>
        <p:spPr>
          <a:xfrm>
            <a:off x="1480650" y="5762525"/>
            <a:ext cx="61826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1800">
                <a:solidFill>
                  <a:schemeClr val="dk1"/>
                </a:solidFill>
              </a:rPr>
              <a:t>Provides </a:t>
            </a:r>
            <a:r>
              <a:rPr b="1" lang="en" sz="1800">
                <a:solidFill>
                  <a:schemeClr val="dk1"/>
                </a:solidFill>
              </a:rPr>
              <a:t>management system for claim/compensation requests</a:t>
            </a:r>
            <a:r>
              <a:rPr lang="en" sz="1800">
                <a:solidFill>
                  <a:schemeClr val="dk1"/>
                </a:solidFill>
              </a:rPr>
              <a:t> from customer</a:t>
            </a:r>
          </a:p>
        </p:txBody>
      </p:sp>
      <p:sp>
        <p:nvSpPr>
          <p:cNvPr id="259" name="Shape 25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260" name="Shape 260"/>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261" name="Shape 261"/>
          <p:cNvSpPr/>
          <p:nvPr/>
        </p:nvSpPr>
        <p:spPr>
          <a:xfrm>
            <a:off x="31638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262" name="Shape 262"/>
          <p:cNvSpPr/>
          <p:nvPr/>
        </p:nvSpPr>
        <p:spPr>
          <a:xfrm>
            <a:off x="49989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pic>
        <p:nvPicPr>
          <p:cNvPr id="263" name="Shape 263"/>
          <p:cNvPicPr preferRelativeResize="0"/>
          <p:nvPr/>
        </p:nvPicPr>
        <p:blipFill>
          <a:blip r:embed="rId3">
            <a:alphaModFix/>
          </a:blip>
          <a:stretch>
            <a:fillRect/>
          </a:stretch>
        </p:blipFill>
        <p:spPr>
          <a:xfrm>
            <a:off x="1826212" y="2304921"/>
            <a:ext cx="503875" cy="399575"/>
          </a:xfrm>
          <a:prstGeom prst="rect">
            <a:avLst/>
          </a:prstGeom>
          <a:noFill/>
          <a:ln>
            <a:noFill/>
          </a:ln>
        </p:spPr>
      </p:pic>
      <p:pic>
        <p:nvPicPr>
          <p:cNvPr id="264" name="Shape 264"/>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65" name="Shape 265"/>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66" name="Shape 266"/>
          <p:cNvPicPr preferRelativeResize="0"/>
          <p:nvPr/>
        </p:nvPicPr>
        <p:blipFill>
          <a:blip r:embed="rId4">
            <a:alphaModFix/>
          </a:blip>
          <a:stretch>
            <a:fillRect/>
          </a:stretch>
        </p:blipFill>
        <p:spPr>
          <a:xfrm flipH="1">
            <a:off x="3752910" y="3538494"/>
            <a:ext cx="1584737" cy="1459331"/>
          </a:xfrm>
          <a:prstGeom prst="rect">
            <a:avLst/>
          </a:prstGeom>
          <a:noFill/>
          <a:ln>
            <a:noFill/>
          </a:ln>
        </p:spPr>
      </p:pic>
      <p:sp>
        <p:nvSpPr>
          <p:cNvPr id="267" name="Shape 267"/>
          <p:cNvSpPr/>
          <p:nvPr/>
        </p:nvSpPr>
        <p:spPr>
          <a:xfrm>
            <a:off x="5031826" y="3469176"/>
            <a:ext cx="601799" cy="586800"/>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cxnSp>
        <p:nvCxnSpPr>
          <p:cNvPr id="268" name="Shape 268"/>
          <p:cNvCxnSpPr/>
          <p:nvPr/>
        </p:nvCxnSpPr>
        <p:spPr>
          <a:xfrm flipH="1" rot="10800000">
            <a:off x="1599100" y="4343775"/>
            <a:ext cx="2153999" cy="41399"/>
          </a:xfrm>
          <a:prstGeom prst="straightConnector1">
            <a:avLst/>
          </a:prstGeom>
          <a:noFill/>
          <a:ln cap="flat" cmpd="sng" w="38100">
            <a:solidFill>
              <a:schemeClr val="dk2"/>
            </a:solidFill>
            <a:prstDash val="solid"/>
            <a:round/>
            <a:headEnd len="lg" w="lg" type="none"/>
            <a:tailEnd len="lg" w="lg" type="triangle"/>
          </a:ln>
        </p:spPr>
      </p:cxnSp>
      <p:sp>
        <p:nvSpPr>
          <p:cNvPr id="269" name="Shape 269"/>
          <p:cNvSpPr txBox="1"/>
          <p:nvPr/>
        </p:nvSpPr>
        <p:spPr>
          <a:xfrm>
            <a:off x="1288400" y="3538498"/>
            <a:ext cx="2478600" cy="775799"/>
          </a:xfrm>
          <a:prstGeom prst="rect">
            <a:avLst/>
          </a:prstGeom>
          <a:noFill/>
          <a:ln>
            <a:noFill/>
          </a:ln>
        </p:spPr>
        <p:txBody>
          <a:bodyPr anchorCtr="0" anchor="t" bIns="91425" lIns="91425" rIns="91425" tIns="91425">
            <a:noAutofit/>
          </a:bodyPr>
          <a:lstStyle/>
          <a:p>
            <a:pPr algn="ctr">
              <a:spcBef>
                <a:spcPts val="0"/>
              </a:spcBef>
              <a:buNone/>
            </a:pPr>
            <a:r>
              <a:rPr b="1" lang="en" sz="1800"/>
              <a:t>Send compensation request</a:t>
            </a:r>
          </a:p>
        </p:txBody>
      </p:sp>
      <p:sp>
        <p:nvSpPr>
          <p:cNvPr id="270" name="Shape 270"/>
          <p:cNvSpPr txBox="1"/>
          <p:nvPr/>
        </p:nvSpPr>
        <p:spPr>
          <a:xfrm>
            <a:off x="5337650" y="3591773"/>
            <a:ext cx="2478600" cy="775799"/>
          </a:xfrm>
          <a:prstGeom prst="rect">
            <a:avLst/>
          </a:prstGeom>
          <a:noFill/>
          <a:ln>
            <a:noFill/>
          </a:ln>
        </p:spPr>
        <p:txBody>
          <a:bodyPr anchorCtr="0" anchor="t" bIns="91425" lIns="91425" rIns="91425" tIns="91425">
            <a:noAutofit/>
          </a:bodyPr>
          <a:lstStyle/>
          <a:p>
            <a:pPr lvl="0" rtl="0" algn="ctr">
              <a:spcBef>
                <a:spcPts val="0"/>
              </a:spcBef>
              <a:buNone/>
            </a:pPr>
            <a:r>
              <a:rPr b="1" lang="en" sz="1800"/>
              <a:t>Resolve compensation</a:t>
            </a:r>
          </a:p>
        </p:txBody>
      </p:sp>
      <p:cxnSp>
        <p:nvCxnSpPr>
          <p:cNvPr id="271" name="Shape 271"/>
          <p:cNvCxnSpPr/>
          <p:nvPr/>
        </p:nvCxnSpPr>
        <p:spPr>
          <a:xfrm rot="10800000">
            <a:off x="5357949" y="4418125"/>
            <a:ext cx="2241900" cy="0"/>
          </a:xfrm>
          <a:prstGeom prst="straightConnector1">
            <a:avLst/>
          </a:prstGeom>
          <a:noFill/>
          <a:ln cap="flat" cmpd="sng" w="38100">
            <a:solidFill>
              <a:schemeClr val="dk2"/>
            </a:solidFill>
            <a:prstDash val="solid"/>
            <a:round/>
            <a:headEnd len="lg" w="lg" type="none"/>
            <a:tailEnd len="lg" w="lg" type="triangle"/>
          </a:ln>
        </p:spPr>
      </p:cxnSp>
      <p:pic>
        <p:nvPicPr>
          <p:cNvPr id="272" name="Shape 272"/>
          <p:cNvPicPr preferRelativeResize="0"/>
          <p:nvPr/>
        </p:nvPicPr>
        <p:blipFill>
          <a:blip r:embed="rId5">
            <a:alphaModFix/>
          </a:blip>
          <a:stretch>
            <a:fillRect/>
          </a:stretch>
        </p:blipFill>
        <p:spPr>
          <a:xfrm>
            <a:off x="329050" y="3757850"/>
            <a:ext cx="1020600" cy="1020600"/>
          </a:xfrm>
          <a:prstGeom prst="rect">
            <a:avLst/>
          </a:prstGeom>
          <a:noFill/>
          <a:ln>
            <a:noFill/>
          </a:ln>
        </p:spPr>
      </p:pic>
      <p:pic>
        <p:nvPicPr>
          <p:cNvPr id="273" name="Shape 273"/>
          <p:cNvPicPr preferRelativeResize="0"/>
          <p:nvPr/>
        </p:nvPicPr>
        <p:blipFill>
          <a:blip r:embed="rId6">
            <a:alphaModFix/>
          </a:blip>
          <a:stretch>
            <a:fillRect/>
          </a:stretch>
        </p:blipFill>
        <p:spPr>
          <a:xfrm>
            <a:off x="7816250" y="3757850"/>
            <a:ext cx="1020600" cy="1020600"/>
          </a:xfrm>
          <a:prstGeom prst="rect">
            <a:avLst/>
          </a:prstGeom>
          <a:noFill/>
          <a:ln>
            <a:noFill/>
          </a:ln>
        </p:spPr>
      </p:pic>
      <p:sp>
        <p:nvSpPr>
          <p:cNvPr id="274" name="Shape 274"/>
          <p:cNvSpPr txBox="1"/>
          <p:nvPr/>
        </p:nvSpPr>
        <p:spPr>
          <a:xfrm>
            <a:off x="162100" y="4929200"/>
            <a:ext cx="1354499" cy="586800"/>
          </a:xfrm>
          <a:prstGeom prst="rect">
            <a:avLst/>
          </a:prstGeom>
          <a:noFill/>
          <a:ln>
            <a:noFill/>
          </a:ln>
        </p:spPr>
        <p:txBody>
          <a:bodyPr anchorCtr="0" anchor="t" bIns="91425" lIns="91425" rIns="91425" tIns="91425">
            <a:noAutofit/>
          </a:bodyPr>
          <a:lstStyle/>
          <a:p>
            <a:pPr algn="ctr">
              <a:spcBef>
                <a:spcPts val="0"/>
              </a:spcBef>
              <a:buNone/>
            </a:pPr>
            <a:r>
              <a:rPr b="1" lang="en" sz="1800"/>
              <a:t>Customer</a:t>
            </a:r>
          </a:p>
        </p:txBody>
      </p:sp>
      <p:sp>
        <p:nvSpPr>
          <p:cNvPr id="275" name="Shape 275"/>
          <p:cNvSpPr txBox="1"/>
          <p:nvPr/>
        </p:nvSpPr>
        <p:spPr>
          <a:xfrm>
            <a:off x="7649300" y="4850800"/>
            <a:ext cx="1354499" cy="586800"/>
          </a:xfrm>
          <a:prstGeom prst="rect">
            <a:avLst/>
          </a:prstGeom>
          <a:noFill/>
          <a:ln>
            <a:noFill/>
          </a:ln>
        </p:spPr>
        <p:txBody>
          <a:bodyPr anchorCtr="0" anchor="t" bIns="91425" lIns="91425" rIns="91425" tIns="91425">
            <a:noAutofit/>
          </a:bodyPr>
          <a:lstStyle/>
          <a:p>
            <a:pPr lvl="0" rtl="0" algn="ctr">
              <a:spcBef>
                <a:spcPts val="0"/>
              </a:spcBef>
              <a:buNone/>
            </a:pPr>
            <a:r>
              <a:rPr b="1" lang="en" sz="1800"/>
              <a:t>Staff</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2. Solution</a:t>
            </a:r>
          </a:p>
        </p:txBody>
      </p:sp>
      <p:sp>
        <p:nvSpPr>
          <p:cNvPr id="281" name="Shape 281"/>
          <p:cNvSpPr/>
          <p:nvPr/>
        </p:nvSpPr>
        <p:spPr>
          <a:xfrm>
            <a:off x="1328750"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282" name="Shape 282"/>
          <p:cNvSpPr/>
          <p:nvPr/>
        </p:nvSpPr>
        <p:spPr>
          <a:xfrm>
            <a:off x="31638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283" name="Shape 283"/>
          <p:cNvSpPr/>
          <p:nvPr/>
        </p:nvSpPr>
        <p:spPr>
          <a:xfrm>
            <a:off x="49989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sp>
        <p:nvSpPr>
          <p:cNvPr id="284" name="Shape 284"/>
          <p:cNvSpPr/>
          <p:nvPr/>
        </p:nvSpPr>
        <p:spPr>
          <a:xfrm>
            <a:off x="6834037" y="179912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4</a:t>
            </a:r>
          </a:p>
        </p:txBody>
      </p:sp>
      <p:pic>
        <p:nvPicPr>
          <p:cNvPr id="285" name="Shape 285"/>
          <p:cNvPicPr preferRelativeResize="0"/>
          <p:nvPr/>
        </p:nvPicPr>
        <p:blipFill>
          <a:blip r:embed="rId3">
            <a:alphaModFix/>
          </a:blip>
          <a:stretch>
            <a:fillRect/>
          </a:stretch>
        </p:blipFill>
        <p:spPr>
          <a:xfrm>
            <a:off x="1826212" y="2304921"/>
            <a:ext cx="503875" cy="399575"/>
          </a:xfrm>
          <a:prstGeom prst="rect">
            <a:avLst/>
          </a:prstGeom>
          <a:noFill/>
          <a:ln>
            <a:noFill/>
          </a:ln>
        </p:spPr>
      </p:pic>
      <p:sp>
        <p:nvSpPr>
          <p:cNvPr id="286" name="Shape 286"/>
          <p:cNvSpPr txBox="1"/>
          <p:nvPr/>
        </p:nvSpPr>
        <p:spPr>
          <a:xfrm>
            <a:off x="863999" y="5720175"/>
            <a:ext cx="7415999" cy="10206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1800">
                <a:solidFill>
                  <a:schemeClr val="dk1"/>
                </a:solidFill>
              </a:rPr>
              <a:t>Use </a:t>
            </a:r>
            <a:r>
              <a:rPr b="1" lang="en" sz="1800">
                <a:solidFill>
                  <a:schemeClr val="dk1"/>
                </a:solidFill>
              </a:rPr>
              <a:t>NFC card</a:t>
            </a:r>
            <a:r>
              <a:rPr lang="en" sz="1800">
                <a:solidFill>
                  <a:schemeClr val="dk1"/>
                </a:solidFill>
              </a:rPr>
              <a:t> as Insurance Certificate Paper to </a:t>
            </a:r>
            <a:r>
              <a:rPr b="1" lang="en" sz="1800">
                <a:solidFill>
                  <a:schemeClr val="dk1"/>
                </a:solidFill>
              </a:rPr>
              <a:t>avoid fake cards</a:t>
            </a:r>
            <a:r>
              <a:rPr lang="en" sz="1800">
                <a:solidFill>
                  <a:schemeClr val="dk1"/>
                </a:solidFill>
              </a:rPr>
              <a:t>, the card is also have </a:t>
            </a:r>
            <a:r>
              <a:rPr b="1" lang="en" sz="1800">
                <a:solidFill>
                  <a:schemeClr val="dk1"/>
                </a:solidFill>
              </a:rPr>
              <a:t>better quality</a:t>
            </a:r>
            <a:r>
              <a:rPr lang="en" sz="1800">
                <a:solidFill>
                  <a:schemeClr val="dk1"/>
                </a:solidFill>
              </a:rPr>
              <a:t> and </a:t>
            </a:r>
            <a:r>
              <a:rPr b="1" lang="en" sz="1800">
                <a:solidFill>
                  <a:schemeClr val="dk1"/>
                </a:solidFill>
              </a:rPr>
              <a:t>harder to be damaged</a:t>
            </a:r>
            <a:r>
              <a:rPr lang="en" sz="1800">
                <a:solidFill>
                  <a:schemeClr val="dk1"/>
                </a:solidFill>
              </a:rPr>
              <a:t>.</a:t>
            </a:r>
          </a:p>
        </p:txBody>
      </p:sp>
      <p:pic>
        <p:nvPicPr>
          <p:cNvPr id="287" name="Shape 287"/>
          <p:cNvPicPr preferRelativeResize="0"/>
          <p:nvPr/>
        </p:nvPicPr>
        <p:blipFill>
          <a:blip r:embed="rId3">
            <a:alphaModFix/>
          </a:blip>
          <a:stretch>
            <a:fillRect/>
          </a:stretch>
        </p:blipFill>
        <p:spPr>
          <a:xfrm>
            <a:off x="3661300" y="2304921"/>
            <a:ext cx="503875" cy="399575"/>
          </a:xfrm>
          <a:prstGeom prst="rect">
            <a:avLst/>
          </a:prstGeom>
          <a:noFill/>
          <a:ln>
            <a:noFill/>
          </a:ln>
        </p:spPr>
      </p:pic>
      <p:pic>
        <p:nvPicPr>
          <p:cNvPr id="288" name="Shape 288"/>
          <p:cNvPicPr preferRelativeResize="0"/>
          <p:nvPr/>
        </p:nvPicPr>
        <p:blipFill>
          <a:blip r:embed="rId3">
            <a:alphaModFix/>
          </a:blip>
          <a:stretch>
            <a:fillRect/>
          </a:stretch>
        </p:blipFill>
        <p:spPr>
          <a:xfrm>
            <a:off x="5496400" y="2304933"/>
            <a:ext cx="503875" cy="399575"/>
          </a:xfrm>
          <a:prstGeom prst="rect">
            <a:avLst/>
          </a:prstGeom>
          <a:noFill/>
          <a:ln>
            <a:noFill/>
          </a:ln>
        </p:spPr>
      </p:pic>
      <p:pic>
        <p:nvPicPr>
          <p:cNvPr id="289" name="Shape 289"/>
          <p:cNvPicPr preferRelativeResize="0"/>
          <p:nvPr/>
        </p:nvPicPr>
        <p:blipFill>
          <a:blip r:embed="rId3">
            <a:alphaModFix/>
          </a:blip>
          <a:stretch>
            <a:fillRect/>
          </a:stretch>
        </p:blipFill>
        <p:spPr>
          <a:xfrm>
            <a:off x="7311375" y="2304933"/>
            <a:ext cx="503875" cy="399575"/>
          </a:xfrm>
          <a:prstGeom prst="rect">
            <a:avLst/>
          </a:prstGeom>
          <a:noFill/>
          <a:ln>
            <a:noFill/>
          </a:ln>
        </p:spPr>
      </p:pic>
      <p:pic>
        <p:nvPicPr>
          <p:cNvPr id="290" name="Shape 290"/>
          <p:cNvPicPr preferRelativeResize="0"/>
          <p:nvPr/>
        </p:nvPicPr>
        <p:blipFill>
          <a:blip r:embed="rId4">
            <a:alphaModFix/>
          </a:blip>
          <a:stretch>
            <a:fillRect/>
          </a:stretch>
        </p:blipFill>
        <p:spPr>
          <a:xfrm>
            <a:off x="1935440" y="3448773"/>
            <a:ext cx="2136644" cy="1201867"/>
          </a:xfrm>
          <a:prstGeom prst="rect">
            <a:avLst/>
          </a:prstGeom>
          <a:noFill/>
          <a:ln>
            <a:noFill/>
          </a:ln>
        </p:spPr>
      </p:pic>
      <p:pic>
        <p:nvPicPr>
          <p:cNvPr id="291" name="Shape 291"/>
          <p:cNvPicPr preferRelativeResize="0"/>
          <p:nvPr/>
        </p:nvPicPr>
        <p:blipFill>
          <a:blip r:embed="rId5">
            <a:alphaModFix/>
          </a:blip>
          <a:stretch>
            <a:fillRect/>
          </a:stretch>
        </p:blipFill>
        <p:spPr>
          <a:xfrm>
            <a:off x="5445322" y="2812125"/>
            <a:ext cx="2037266" cy="2475140"/>
          </a:xfrm>
          <a:prstGeom prst="rect">
            <a:avLst/>
          </a:prstGeom>
          <a:noFill/>
          <a:ln>
            <a:noFill/>
          </a:ln>
        </p:spPr>
      </p:pic>
      <p:sp>
        <p:nvSpPr>
          <p:cNvPr id="292" name="Shape 292"/>
          <p:cNvSpPr/>
          <p:nvPr/>
        </p:nvSpPr>
        <p:spPr>
          <a:xfrm>
            <a:off x="4256170" y="3837533"/>
            <a:ext cx="894299" cy="3252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293" name="Shape 293"/>
          <p:cNvSpPr txBox="1"/>
          <p:nvPr/>
        </p:nvSpPr>
        <p:spPr>
          <a:xfrm>
            <a:off x="1863150" y="4762462"/>
            <a:ext cx="2280899" cy="325200"/>
          </a:xfrm>
          <a:prstGeom prst="rect">
            <a:avLst/>
          </a:prstGeom>
          <a:noFill/>
          <a:ln>
            <a:noFill/>
          </a:ln>
        </p:spPr>
        <p:txBody>
          <a:bodyPr anchorCtr="0" anchor="t" bIns="91425" lIns="91425" rIns="91425" tIns="91425">
            <a:noAutofit/>
          </a:bodyPr>
          <a:lstStyle/>
          <a:p>
            <a:pPr lvl="0" rtl="0" algn="ctr">
              <a:spcBef>
                <a:spcPts val="0"/>
              </a:spcBef>
              <a:buNone/>
            </a:pPr>
            <a:r>
              <a:rPr b="1" lang="en" sz="1200"/>
              <a:t>Insurance Certificate Paper</a:t>
            </a:r>
          </a:p>
        </p:txBody>
      </p:sp>
      <p:sp>
        <p:nvSpPr>
          <p:cNvPr id="294" name="Shape 294"/>
          <p:cNvSpPr txBox="1"/>
          <p:nvPr/>
        </p:nvSpPr>
        <p:spPr>
          <a:xfrm>
            <a:off x="5323333" y="5394891"/>
            <a:ext cx="2280899" cy="325200"/>
          </a:xfrm>
          <a:prstGeom prst="rect">
            <a:avLst/>
          </a:prstGeom>
          <a:noFill/>
          <a:ln>
            <a:noFill/>
          </a:ln>
        </p:spPr>
        <p:txBody>
          <a:bodyPr anchorCtr="0" anchor="t" bIns="91425" lIns="91425" rIns="91425" tIns="91425">
            <a:noAutofit/>
          </a:bodyPr>
          <a:lstStyle/>
          <a:p>
            <a:pPr lvl="0" rtl="0" algn="ctr">
              <a:spcBef>
                <a:spcPts val="0"/>
              </a:spcBef>
              <a:buNone/>
            </a:pPr>
            <a:r>
              <a:rPr b="1" lang="en" sz="1200"/>
              <a:t>NFC Insurance Card</a:t>
            </a:r>
          </a:p>
        </p:txBody>
      </p:sp>
      <p:sp>
        <p:nvSpPr>
          <p:cNvPr id="295" name="Shape 29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 name="Shape 299"/>
        <p:cNvGrpSpPr/>
        <p:nvPr/>
      </p:nvGrpSpPr>
      <p:grpSpPr>
        <a:xfrm>
          <a:off x="0" y="0"/>
          <a:ext cx="0" cy="0"/>
          <a:chOff x="0" y="0"/>
          <a:chExt cx="0" cy="0"/>
        </a:xfrm>
      </p:grpSpPr>
      <p:sp>
        <p:nvSpPr>
          <p:cNvPr id="300" name="Shape 300"/>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Contract</a:t>
            </a:r>
          </a:p>
        </p:txBody>
      </p:sp>
      <p:sp>
        <p:nvSpPr>
          <p:cNvPr id="301" name="Shape 30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Contract</a:t>
            </a:r>
          </a:p>
        </p:txBody>
      </p:sp>
      <p:pic>
        <p:nvPicPr>
          <p:cNvPr id="307" name="Shape 307"/>
          <p:cNvPicPr preferRelativeResize="0"/>
          <p:nvPr/>
        </p:nvPicPr>
        <p:blipFill>
          <a:blip r:embed="rId3">
            <a:alphaModFix/>
          </a:blip>
          <a:stretch>
            <a:fillRect/>
          </a:stretch>
        </p:blipFill>
        <p:spPr>
          <a:xfrm>
            <a:off x="695800" y="2159700"/>
            <a:ext cx="1462000" cy="1487024"/>
          </a:xfrm>
          <a:prstGeom prst="rect">
            <a:avLst/>
          </a:prstGeom>
          <a:noFill/>
          <a:ln>
            <a:noFill/>
          </a:ln>
        </p:spPr>
      </p:pic>
      <p:sp>
        <p:nvSpPr>
          <p:cNvPr id="308" name="Shape 308"/>
          <p:cNvSpPr/>
          <p:nvPr/>
        </p:nvSpPr>
        <p:spPr>
          <a:xfrm>
            <a:off x="2322275" y="2658262"/>
            <a:ext cx="1461900" cy="4898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309" name="Shape 309"/>
          <p:cNvGrpSpPr/>
          <p:nvPr/>
        </p:nvGrpSpPr>
        <p:grpSpPr>
          <a:xfrm>
            <a:off x="4336150" y="2394850"/>
            <a:ext cx="1814399" cy="1383624"/>
            <a:chOff x="4336150" y="2394850"/>
            <a:chExt cx="1814399" cy="1383624"/>
          </a:xfrm>
        </p:grpSpPr>
        <p:sp>
          <p:nvSpPr>
            <p:cNvPr id="310" name="Shape 310"/>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a:t>StartDate</a:t>
              </a:r>
            </a:p>
            <a:p>
              <a:pPr rtl="0">
                <a:spcBef>
                  <a:spcPts val="0"/>
                </a:spcBef>
                <a:buNone/>
              </a:pPr>
              <a:r>
                <a:rPr lang="en"/>
                <a:t>ExpiredDate</a:t>
              </a:r>
            </a:p>
            <a:p>
              <a:pPr rtl="0">
                <a:spcBef>
                  <a:spcPts val="0"/>
                </a:spcBef>
                <a:buNone/>
              </a:pPr>
              <a:r>
                <a:rPr lang="en"/>
                <a:t>VehiclePlate</a:t>
              </a:r>
            </a:p>
            <a:p>
              <a:pPr lvl="0" rtl="0">
                <a:spcBef>
                  <a:spcPts val="0"/>
                </a:spcBef>
                <a:buNone/>
              </a:pPr>
              <a:r>
                <a:rPr lang="en"/>
                <a:t>...</a:t>
              </a:r>
            </a:p>
          </p:txBody>
        </p:sp>
        <p:sp>
          <p:nvSpPr>
            <p:cNvPr id="311" name="Shape 31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
                <a:t>Contract</a:t>
              </a:r>
            </a:p>
          </p:txBody>
        </p:sp>
      </p:grpSp>
      <p:sp>
        <p:nvSpPr>
          <p:cNvPr id="312" name="Shape 31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 name="Shape 50"/>
        <p:cNvGrpSpPr/>
        <p:nvPr/>
      </p:nvGrpSpPr>
      <p:grpSpPr>
        <a:xfrm>
          <a:off x="0" y="0"/>
          <a:ext cx="0" cy="0"/>
          <a:chOff x="0" y="0"/>
          <a:chExt cx="0" cy="0"/>
        </a:xfrm>
      </p:grpSpPr>
      <p:sp>
        <p:nvSpPr>
          <p:cNvPr id="51" name="Shape 51"/>
          <p:cNvSpPr txBox="1"/>
          <p:nvPr>
            <p:ph idx="1" type="body"/>
          </p:nvPr>
        </p:nvSpPr>
        <p:spPr>
          <a:xfrm>
            <a:off x="945425" y="1659000"/>
            <a:ext cx="7741499" cy="4840199"/>
          </a:xfrm>
          <a:prstGeom prst="rect">
            <a:avLst/>
          </a:prstGeom>
        </p:spPr>
        <p:txBody>
          <a:bodyPr anchorCtr="0" anchor="t" bIns="91425" lIns="91425" rIns="91425" tIns="91425">
            <a:noAutofit/>
          </a:bodyPr>
          <a:lstStyle/>
          <a:p>
            <a:pPr indent="-228600" lvl="0" marL="457200" rtl="0">
              <a:lnSpc>
                <a:spcPct val="100000"/>
              </a:lnSpc>
              <a:spcBef>
                <a:spcPts val="0"/>
              </a:spcBef>
              <a:buAutoNum type="arabicPeriod"/>
            </a:pPr>
            <a:r>
              <a:rPr lang="en"/>
              <a:t>Problems</a:t>
            </a:r>
          </a:p>
          <a:p>
            <a:pPr indent="-228600" lvl="0" marL="457200" rtl="0">
              <a:lnSpc>
                <a:spcPct val="100000"/>
              </a:lnSpc>
              <a:spcBef>
                <a:spcPts val="0"/>
              </a:spcBef>
              <a:buAutoNum type="arabicPeriod"/>
            </a:pPr>
            <a:r>
              <a:rPr lang="en"/>
              <a:t>Solution</a:t>
            </a:r>
          </a:p>
          <a:p>
            <a:pPr indent="-228600" lvl="0" marL="457200" rtl="0">
              <a:lnSpc>
                <a:spcPct val="100000"/>
              </a:lnSpc>
              <a:spcBef>
                <a:spcPts val="0"/>
              </a:spcBef>
              <a:buAutoNum type="arabicPeriod"/>
            </a:pPr>
            <a:r>
              <a:rPr lang="en"/>
              <a:t>Feature explanation and demo</a:t>
            </a:r>
          </a:p>
          <a:p>
            <a:pPr indent="-228600" lvl="1" marL="914400" rtl="0">
              <a:lnSpc>
                <a:spcPct val="100000"/>
              </a:lnSpc>
              <a:spcBef>
                <a:spcPts val="0"/>
              </a:spcBef>
              <a:buAutoNum type="alphaLcPeriod"/>
            </a:pPr>
            <a:r>
              <a:rPr lang="en"/>
              <a:t>Contract</a:t>
            </a:r>
          </a:p>
          <a:p>
            <a:pPr indent="-228600" lvl="1" marL="914400" rtl="0">
              <a:lnSpc>
                <a:spcPct val="100000"/>
              </a:lnSpc>
              <a:spcBef>
                <a:spcPts val="0"/>
              </a:spcBef>
              <a:buAutoNum type="alphaLcPeriod"/>
            </a:pPr>
            <a:r>
              <a:rPr lang="en"/>
              <a:t>Card</a:t>
            </a:r>
          </a:p>
          <a:p>
            <a:pPr indent="-228600" lvl="1" marL="914400" rtl="0">
              <a:lnSpc>
                <a:spcPct val="100000"/>
              </a:lnSpc>
              <a:spcBef>
                <a:spcPts val="0"/>
              </a:spcBef>
              <a:buAutoNum type="alphaLcPeriod"/>
            </a:pPr>
            <a:r>
              <a:rPr lang="en"/>
              <a:t>Print and check card</a:t>
            </a:r>
          </a:p>
          <a:p>
            <a:pPr indent="-228600" lvl="1" marL="914400" rtl="0">
              <a:lnSpc>
                <a:spcPct val="100000"/>
              </a:lnSpc>
              <a:spcBef>
                <a:spcPts val="0"/>
              </a:spcBef>
              <a:buAutoNum type="alphaLcPeriod"/>
            </a:pPr>
            <a:r>
              <a:rPr lang="en"/>
              <a:t>Scheduler &amp; notification</a:t>
            </a:r>
          </a:p>
          <a:p>
            <a:pPr indent="-228600" lvl="1" marL="914400" rtl="0">
              <a:lnSpc>
                <a:spcPct val="100000"/>
              </a:lnSpc>
              <a:spcBef>
                <a:spcPts val="0"/>
              </a:spcBef>
              <a:buAutoNum type="alphaLcPeriod"/>
            </a:pPr>
            <a:r>
              <a:rPr lang="en"/>
              <a:t>Renew contract</a:t>
            </a:r>
          </a:p>
          <a:p>
            <a:pPr indent="-228600" lvl="0" marL="457200">
              <a:lnSpc>
                <a:spcPct val="100000"/>
              </a:lnSpc>
              <a:spcBef>
                <a:spcPts val="0"/>
              </a:spcBef>
              <a:buAutoNum type="arabicPeriod"/>
            </a:pPr>
            <a:r>
              <a:rPr lang="en"/>
              <a:t>Future plan</a:t>
            </a:r>
          </a:p>
        </p:txBody>
      </p:sp>
      <p:sp>
        <p:nvSpPr>
          <p:cNvPr id="52" name="Shape 52"/>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Overview</a:t>
            </a:r>
          </a:p>
        </p:txBody>
      </p:sp>
      <p:sp>
        <p:nvSpPr>
          <p:cNvPr id="53" name="Shape 5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18" name="Shape 318"/>
          <p:cNvPicPr preferRelativeResize="0"/>
          <p:nvPr/>
        </p:nvPicPr>
        <p:blipFill>
          <a:blip r:embed="rId3">
            <a:alphaModFix/>
          </a:blip>
          <a:stretch>
            <a:fillRect/>
          </a:stretch>
        </p:blipFill>
        <p:spPr>
          <a:xfrm>
            <a:off x="695800" y="2159700"/>
            <a:ext cx="1462000" cy="1487024"/>
          </a:xfrm>
          <a:prstGeom prst="rect">
            <a:avLst/>
          </a:prstGeom>
          <a:noFill/>
          <a:ln>
            <a:noFill/>
          </a:ln>
        </p:spPr>
      </p:pic>
      <p:sp>
        <p:nvSpPr>
          <p:cNvPr id="319" name="Shape 319"/>
          <p:cNvSpPr/>
          <p:nvPr/>
        </p:nvSpPr>
        <p:spPr>
          <a:xfrm>
            <a:off x="2322275" y="2658262"/>
            <a:ext cx="1461900" cy="4898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320" name="Shape 320"/>
          <p:cNvGrpSpPr/>
          <p:nvPr/>
        </p:nvGrpSpPr>
        <p:grpSpPr>
          <a:xfrm>
            <a:off x="4336150" y="2394850"/>
            <a:ext cx="1814399" cy="1383624"/>
            <a:chOff x="4336150" y="2394850"/>
            <a:chExt cx="1814399" cy="1383624"/>
          </a:xfrm>
        </p:grpSpPr>
        <p:sp>
          <p:nvSpPr>
            <p:cNvPr id="321" name="Shape 321"/>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322" name="Shape 32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grpSp>
        <p:nvGrpSpPr>
          <p:cNvPr id="323" name="Shape 323"/>
          <p:cNvGrpSpPr/>
          <p:nvPr/>
        </p:nvGrpSpPr>
        <p:grpSpPr>
          <a:xfrm>
            <a:off x="7067750" y="1861450"/>
            <a:ext cx="1814399" cy="956425"/>
            <a:chOff x="4336150" y="2394850"/>
            <a:chExt cx="1814399" cy="956425"/>
          </a:xfrm>
        </p:grpSpPr>
        <p:sp>
          <p:nvSpPr>
            <p:cNvPr id="324" name="Shape 324"/>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325" name="Shape 32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326" name="Shape 326"/>
          <p:cNvGrpSpPr/>
          <p:nvPr/>
        </p:nvGrpSpPr>
        <p:grpSpPr>
          <a:xfrm>
            <a:off x="2322275" y="4682525"/>
            <a:ext cx="1814399" cy="956425"/>
            <a:chOff x="4336150" y="2394850"/>
            <a:chExt cx="1814399" cy="956425"/>
          </a:xfrm>
        </p:grpSpPr>
        <p:sp>
          <p:nvSpPr>
            <p:cNvPr id="327" name="Shape 327"/>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Description</a:t>
              </a:r>
            </a:p>
            <a:p>
              <a:pPr lvl="0" rtl="0">
                <a:spcBef>
                  <a:spcPts val="0"/>
                </a:spcBef>
                <a:buNone/>
              </a:pPr>
              <a:r>
                <a:rPr lang="en"/>
                <a:t>...</a:t>
              </a:r>
            </a:p>
          </p:txBody>
        </p:sp>
        <p:sp>
          <p:nvSpPr>
            <p:cNvPr id="328" name="Shape 32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Punishment</a:t>
              </a:r>
            </a:p>
          </p:txBody>
        </p:sp>
      </p:grpSp>
      <p:grpSp>
        <p:nvGrpSpPr>
          <p:cNvPr id="329" name="Shape 329"/>
          <p:cNvGrpSpPr/>
          <p:nvPr/>
        </p:nvGrpSpPr>
        <p:grpSpPr>
          <a:xfrm>
            <a:off x="4591700" y="4682525"/>
            <a:ext cx="1814399" cy="956425"/>
            <a:chOff x="4336150" y="2394850"/>
            <a:chExt cx="1814399" cy="956425"/>
          </a:xfrm>
        </p:grpSpPr>
        <p:sp>
          <p:nvSpPr>
            <p:cNvPr id="330" name="Shape 330"/>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Description</a:t>
              </a:r>
            </a:p>
            <a:p>
              <a:pPr lvl="0" rtl="0">
                <a:spcBef>
                  <a:spcPts val="0"/>
                </a:spcBef>
                <a:buNone/>
              </a:pPr>
              <a:r>
                <a:rPr lang="en"/>
                <a:t>...</a:t>
              </a:r>
            </a:p>
          </p:txBody>
        </p:sp>
        <p:sp>
          <p:nvSpPr>
            <p:cNvPr id="331" name="Shape 33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Accident</a:t>
              </a:r>
            </a:p>
          </p:txBody>
        </p:sp>
      </p:grpSp>
      <p:grpSp>
        <p:nvGrpSpPr>
          <p:cNvPr id="332" name="Shape 332"/>
          <p:cNvGrpSpPr/>
          <p:nvPr/>
        </p:nvGrpSpPr>
        <p:grpSpPr>
          <a:xfrm>
            <a:off x="6861125" y="4682525"/>
            <a:ext cx="1814399" cy="956425"/>
            <a:chOff x="4336150" y="2394850"/>
            <a:chExt cx="1814399" cy="956425"/>
          </a:xfrm>
        </p:grpSpPr>
        <p:sp>
          <p:nvSpPr>
            <p:cNvPr id="333" name="Shape 333"/>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Description</a:t>
              </a:r>
            </a:p>
            <a:p>
              <a:pPr lvl="0" rtl="0">
                <a:spcBef>
                  <a:spcPts val="0"/>
                </a:spcBef>
                <a:buNone/>
              </a:pPr>
              <a:r>
                <a:rPr lang="en"/>
                <a:t>...</a:t>
              </a:r>
            </a:p>
          </p:txBody>
        </p:sp>
        <p:sp>
          <p:nvSpPr>
            <p:cNvPr id="334" name="Shape 33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Compensation</a:t>
              </a:r>
            </a:p>
          </p:txBody>
        </p:sp>
      </p:grpSp>
      <p:cxnSp>
        <p:nvCxnSpPr>
          <p:cNvPr id="335" name="Shape 335"/>
          <p:cNvCxnSpPr>
            <a:stCxn id="322" idx="3"/>
            <a:endCxn id="325" idx="1"/>
          </p:cNvCxnSpPr>
          <p:nvPr/>
        </p:nvCxnSpPr>
        <p:spPr>
          <a:xfrm flipH="1" rot="10800000">
            <a:off x="6150549" y="2042950"/>
            <a:ext cx="917099" cy="533400"/>
          </a:xfrm>
          <a:prstGeom prst="bentConnector3">
            <a:avLst>
              <a:gd fmla="val 50005" name="adj1"/>
            </a:avLst>
          </a:prstGeom>
          <a:noFill/>
          <a:ln cap="flat" cmpd="sng" w="19050">
            <a:solidFill>
              <a:schemeClr val="dk2"/>
            </a:solidFill>
            <a:prstDash val="solid"/>
            <a:round/>
            <a:headEnd len="lg" w="lg" type="none"/>
            <a:tailEnd len="lg" w="lg" type="none"/>
          </a:ln>
        </p:spPr>
      </p:cxnSp>
      <p:cxnSp>
        <p:nvCxnSpPr>
          <p:cNvPr id="336" name="Shape 336"/>
          <p:cNvCxnSpPr>
            <a:endCxn id="328" idx="0"/>
          </p:cNvCxnSpPr>
          <p:nvPr/>
        </p:nvCxnSpPr>
        <p:spPr>
          <a:xfrm flipH="1">
            <a:off x="3229475" y="3778324"/>
            <a:ext cx="1362300" cy="904200"/>
          </a:xfrm>
          <a:prstGeom prst="straightConnector1">
            <a:avLst/>
          </a:prstGeom>
          <a:noFill/>
          <a:ln cap="flat" cmpd="sng" w="19050">
            <a:solidFill>
              <a:schemeClr val="dk2"/>
            </a:solidFill>
            <a:prstDash val="solid"/>
            <a:round/>
            <a:headEnd len="lg" w="lg" type="none"/>
            <a:tailEnd len="lg" w="lg" type="none"/>
          </a:ln>
        </p:spPr>
      </p:cxnSp>
      <p:cxnSp>
        <p:nvCxnSpPr>
          <p:cNvPr id="337" name="Shape 337"/>
          <p:cNvCxnSpPr>
            <a:stCxn id="321" idx="2"/>
            <a:endCxn id="331" idx="0"/>
          </p:cNvCxnSpPr>
          <p:nvPr/>
        </p:nvCxnSpPr>
        <p:spPr>
          <a:xfrm>
            <a:off x="5243349" y="3778475"/>
            <a:ext cx="255600" cy="904200"/>
          </a:xfrm>
          <a:prstGeom prst="straightConnector1">
            <a:avLst/>
          </a:prstGeom>
          <a:noFill/>
          <a:ln cap="flat" cmpd="sng" w="19050">
            <a:solidFill>
              <a:schemeClr val="dk2"/>
            </a:solidFill>
            <a:prstDash val="solid"/>
            <a:round/>
            <a:headEnd len="lg" w="lg" type="none"/>
            <a:tailEnd len="lg" w="lg" type="none"/>
          </a:ln>
        </p:spPr>
      </p:cxnSp>
      <p:cxnSp>
        <p:nvCxnSpPr>
          <p:cNvPr id="338" name="Shape 338"/>
          <p:cNvCxnSpPr>
            <a:endCxn id="334" idx="0"/>
          </p:cNvCxnSpPr>
          <p:nvPr/>
        </p:nvCxnSpPr>
        <p:spPr>
          <a:xfrm>
            <a:off x="5963525" y="3786725"/>
            <a:ext cx="1804800" cy="895800"/>
          </a:xfrm>
          <a:prstGeom prst="straightConnector1">
            <a:avLst/>
          </a:prstGeom>
          <a:noFill/>
          <a:ln cap="flat" cmpd="sng" w="19050">
            <a:solidFill>
              <a:schemeClr val="dk2"/>
            </a:solidFill>
            <a:prstDash val="solid"/>
            <a:round/>
            <a:headEnd len="lg" w="lg" type="none"/>
            <a:tailEnd len="lg" w="lg" type="none"/>
          </a:ln>
        </p:spPr>
      </p:cxnSp>
      <p:sp>
        <p:nvSpPr>
          <p:cNvPr id="339" name="Shape 339"/>
          <p:cNvSpPr txBox="1"/>
          <p:nvPr/>
        </p:nvSpPr>
        <p:spPr>
          <a:xfrm>
            <a:off x="2832650" y="4412975"/>
            <a:ext cx="8587499" cy="1001999"/>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340" name="Shape 340"/>
          <p:cNvSpPr txBox="1"/>
          <p:nvPr/>
        </p:nvSpPr>
        <p:spPr>
          <a:xfrm>
            <a:off x="2594675" y="4234050"/>
            <a:ext cx="729900" cy="372600"/>
          </a:xfrm>
          <a:prstGeom prst="rect">
            <a:avLst/>
          </a:prstGeom>
          <a:noFill/>
          <a:ln>
            <a:noFill/>
          </a:ln>
        </p:spPr>
        <p:txBody>
          <a:bodyPr anchorCtr="0" anchor="t" bIns="91425" lIns="91425" rIns="91425" tIns="91425">
            <a:noAutofit/>
          </a:bodyPr>
          <a:lstStyle/>
          <a:p>
            <a:pPr>
              <a:spcBef>
                <a:spcPts val="0"/>
              </a:spcBef>
              <a:buNone/>
            </a:pPr>
            <a:r>
              <a:rPr b="1" lang="en" sz="2400"/>
              <a:t>0..*</a:t>
            </a:r>
          </a:p>
        </p:txBody>
      </p:sp>
      <p:sp>
        <p:nvSpPr>
          <p:cNvPr id="341" name="Shape 341"/>
          <p:cNvSpPr txBox="1"/>
          <p:nvPr/>
        </p:nvSpPr>
        <p:spPr>
          <a:xfrm>
            <a:off x="4769050" y="42340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342" name="Shape 342"/>
          <p:cNvSpPr txBox="1"/>
          <p:nvPr/>
        </p:nvSpPr>
        <p:spPr>
          <a:xfrm>
            <a:off x="7417725" y="42340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343" name="Shape 343"/>
          <p:cNvSpPr txBox="1"/>
          <p:nvPr/>
        </p:nvSpPr>
        <p:spPr>
          <a:xfrm>
            <a:off x="3861800" y="3565050"/>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4" name="Shape 344"/>
          <p:cNvSpPr txBox="1"/>
          <p:nvPr/>
        </p:nvSpPr>
        <p:spPr>
          <a:xfrm>
            <a:off x="4912662" y="3706375"/>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5" name="Shape 345"/>
          <p:cNvSpPr txBox="1"/>
          <p:nvPr/>
        </p:nvSpPr>
        <p:spPr>
          <a:xfrm>
            <a:off x="6247500" y="3565050"/>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6" name="Shape 346"/>
          <p:cNvSpPr txBox="1"/>
          <p:nvPr/>
        </p:nvSpPr>
        <p:spPr>
          <a:xfrm>
            <a:off x="6677225" y="1544000"/>
            <a:ext cx="377399"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347" name="Shape 347"/>
          <p:cNvSpPr txBox="1"/>
          <p:nvPr/>
        </p:nvSpPr>
        <p:spPr>
          <a:xfrm>
            <a:off x="6071250" y="2554512"/>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348" name="Shape 34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Contract</a:t>
            </a:r>
          </a:p>
        </p:txBody>
      </p:sp>
      <p:pic>
        <p:nvPicPr>
          <p:cNvPr id="354" name="Shape 354"/>
          <p:cNvPicPr preferRelativeResize="0"/>
          <p:nvPr/>
        </p:nvPicPr>
        <p:blipFill>
          <a:blip r:embed="rId3">
            <a:alphaModFix/>
          </a:blip>
          <a:stretch>
            <a:fillRect/>
          </a:stretch>
        </p:blipFill>
        <p:spPr>
          <a:xfrm>
            <a:off x="801125" y="2108971"/>
            <a:ext cx="1609602" cy="571834"/>
          </a:xfrm>
          <a:prstGeom prst="rect">
            <a:avLst/>
          </a:prstGeom>
          <a:noFill/>
          <a:ln>
            <a:noFill/>
          </a:ln>
        </p:spPr>
      </p:pic>
      <p:sp>
        <p:nvSpPr>
          <p:cNvPr id="355" name="Shape 355"/>
          <p:cNvSpPr txBox="1"/>
          <p:nvPr/>
        </p:nvSpPr>
        <p:spPr>
          <a:xfrm>
            <a:off x="4946875" y="2109025"/>
            <a:ext cx="4197000" cy="571799"/>
          </a:xfrm>
          <a:prstGeom prst="rect">
            <a:avLst/>
          </a:prstGeom>
          <a:noFill/>
          <a:ln>
            <a:noFill/>
          </a:ln>
        </p:spPr>
        <p:txBody>
          <a:bodyPr anchorCtr="0" anchor="t" bIns="91425" lIns="91425" rIns="91425" tIns="91425">
            <a:noAutofit/>
          </a:bodyPr>
          <a:lstStyle/>
          <a:p>
            <a:pPr>
              <a:spcBef>
                <a:spcPts val="0"/>
              </a:spcBef>
              <a:buNone/>
            </a:pPr>
            <a:r>
              <a:rPr lang="en" sz="1800"/>
              <a:t>Contract is not paid yet or contract start date is not came yet</a:t>
            </a:r>
          </a:p>
        </p:txBody>
      </p:sp>
      <p:sp>
        <p:nvSpPr>
          <p:cNvPr id="356" name="Shape 356"/>
          <p:cNvSpPr txBox="1"/>
          <p:nvPr/>
        </p:nvSpPr>
        <p:spPr>
          <a:xfrm>
            <a:off x="2634200" y="2104350"/>
            <a:ext cx="2089199" cy="571799"/>
          </a:xfrm>
          <a:prstGeom prst="rect">
            <a:avLst/>
          </a:prstGeom>
          <a:noFill/>
          <a:ln>
            <a:noFill/>
          </a:ln>
        </p:spPr>
        <p:txBody>
          <a:bodyPr anchorCtr="0" anchor="ctr" bIns="91425" lIns="91425" rIns="91425" tIns="91425">
            <a:noAutofit/>
          </a:bodyPr>
          <a:lstStyle/>
          <a:p>
            <a:pPr>
              <a:spcBef>
                <a:spcPts val="0"/>
              </a:spcBef>
              <a:buNone/>
            </a:pPr>
            <a:r>
              <a:rPr b="1" lang="en" sz="1800"/>
              <a:t>(Chưa kích hoạt)</a:t>
            </a:r>
          </a:p>
        </p:txBody>
      </p:sp>
      <p:sp>
        <p:nvSpPr>
          <p:cNvPr id="357" name="Shape 35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63" name="Shape 363"/>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64" name="Shape 364"/>
          <p:cNvPicPr preferRelativeResize="0"/>
          <p:nvPr/>
        </p:nvPicPr>
        <p:blipFill>
          <a:blip r:embed="rId4">
            <a:alphaModFix/>
          </a:blip>
          <a:stretch>
            <a:fillRect/>
          </a:stretch>
        </p:blipFill>
        <p:spPr>
          <a:xfrm>
            <a:off x="801125" y="2842225"/>
            <a:ext cx="1609602" cy="571834"/>
          </a:xfrm>
          <a:prstGeom prst="rect">
            <a:avLst/>
          </a:prstGeom>
          <a:noFill/>
          <a:ln>
            <a:noFill/>
          </a:ln>
        </p:spPr>
      </p:pic>
      <p:sp>
        <p:nvSpPr>
          <p:cNvPr id="365" name="Shape 365"/>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366" name="Shape 366"/>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367" name="Shape 367"/>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368" name="Shape 368"/>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369" name="Shape 36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75" name="Shape 375"/>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76" name="Shape 376"/>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377" name="Shape 377"/>
          <p:cNvPicPr preferRelativeResize="0"/>
          <p:nvPr/>
        </p:nvPicPr>
        <p:blipFill>
          <a:blip r:embed="rId5">
            <a:alphaModFix/>
          </a:blip>
          <a:stretch>
            <a:fillRect/>
          </a:stretch>
        </p:blipFill>
        <p:spPr>
          <a:xfrm>
            <a:off x="801125" y="3575466"/>
            <a:ext cx="1609602" cy="571834"/>
          </a:xfrm>
          <a:prstGeom prst="rect">
            <a:avLst/>
          </a:prstGeom>
          <a:noFill/>
          <a:ln>
            <a:noFill/>
          </a:ln>
        </p:spPr>
      </p:pic>
      <p:sp>
        <p:nvSpPr>
          <p:cNvPr id="378" name="Shape 378"/>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379" name="Shape 379"/>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380" name="Shape 380"/>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381" name="Shape 381"/>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382" name="Shape 382"/>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383" name="Shape 383"/>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384" name="Shape 384"/>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390" name="Shape 390"/>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391" name="Shape 391"/>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392" name="Shape 392"/>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393" name="Shape 393"/>
          <p:cNvPicPr preferRelativeResize="0"/>
          <p:nvPr/>
        </p:nvPicPr>
        <p:blipFill>
          <a:blip r:embed="rId6">
            <a:alphaModFix/>
          </a:blip>
          <a:stretch>
            <a:fillRect/>
          </a:stretch>
        </p:blipFill>
        <p:spPr>
          <a:xfrm>
            <a:off x="801125" y="4308731"/>
            <a:ext cx="1609602" cy="571834"/>
          </a:xfrm>
          <a:prstGeom prst="rect">
            <a:avLst/>
          </a:prstGeom>
          <a:noFill/>
          <a:ln>
            <a:noFill/>
          </a:ln>
        </p:spPr>
      </p:pic>
      <p:sp>
        <p:nvSpPr>
          <p:cNvPr id="394" name="Shape 394"/>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395" name="Shape 395"/>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396" name="Shape 396"/>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397" name="Shape 397"/>
          <p:cNvSpPr txBox="1"/>
          <p:nvPr/>
        </p:nvSpPr>
        <p:spPr>
          <a:xfrm>
            <a:off x="4946925" y="430870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expired date is exceed</a:t>
            </a:r>
          </a:p>
        </p:txBody>
      </p:sp>
      <p:sp>
        <p:nvSpPr>
          <p:cNvPr id="398" name="Shape 398"/>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399" name="Shape 399"/>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400" name="Shape 400"/>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401" name="Shape 401"/>
          <p:cNvSpPr txBox="1"/>
          <p:nvPr/>
        </p:nvSpPr>
        <p:spPr>
          <a:xfrm>
            <a:off x="2634225" y="43180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(Hết hạn)</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07" name="Shape 407"/>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408" name="Shape 408"/>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409" name="Shape 409"/>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410" name="Shape 410"/>
          <p:cNvPicPr preferRelativeResize="0"/>
          <p:nvPr/>
        </p:nvPicPr>
        <p:blipFill>
          <a:blip r:embed="rId6">
            <a:alphaModFix/>
          </a:blip>
          <a:stretch>
            <a:fillRect/>
          </a:stretch>
        </p:blipFill>
        <p:spPr>
          <a:xfrm>
            <a:off x="801125" y="4308731"/>
            <a:ext cx="1609602" cy="571834"/>
          </a:xfrm>
          <a:prstGeom prst="rect">
            <a:avLst/>
          </a:prstGeom>
          <a:noFill/>
          <a:ln>
            <a:noFill/>
          </a:ln>
        </p:spPr>
      </p:pic>
      <p:pic>
        <p:nvPicPr>
          <p:cNvPr id="411" name="Shape 411"/>
          <p:cNvPicPr preferRelativeResize="0"/>
          <p:nvPr/>
        </p:nvPicPr>
        <p:blipFill>
          <a:blip r:embed="rId7">
            <a:alphaModFix/>
          </a:blip>
          <a:stretch>
            <a:fillRect/>
          </a:stretch>
        </p:blipFill>
        <p:spPr>
          <a:xfrm>
            <a:off x="801125" y="5042000"/>
            <a:ext cx="1609600" cy="571850"/>
          </a:xfrm>
          <a:prstGeom prst="rect">
            <a:avLst/>
          </a:prstGeom>
          <a:noFill/>
          <a:ln>
            <a:noFill/>
          </a:ln>
        </p:spPr>
      </p:pic>
      <p:sp>
        <p:nvSpPr>
          <p:cNvPr id="412" name="Shape 412"/>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413" name="Shape 413"/>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414" name="Shape 414"/>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415" name="Shape 415"/>
          <p:cNvSpPr txBox="1"/>
          <p:nvPr/>
        </p:nvSpPr>
        <p:spPr>
          <a:xfrm>
            <a:off x="4946925" y="430870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expired date is exceed</a:t>
            </a:r>
          </a:p>
        </p:txBody>
      </p:sp>
      <p:sp>
        <p:nvSpPr>
          <p:cNvPr id="416" name="Shape 416"/>
          <p:cNvSpPr txBox="1"/>
          <p:nvPr/>
        </p:nvSpPr>
        <p:spPr>
          <a:xfrm>
            <a:off x="4946925" y="50419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having a cancel request from customer</a:t>
            </a:r>
          </a:p>
        </p:txBody>
      </p:sp>
      <p:sp>
        <p:nvSpPr>
          <p:cNvPr id="417" name="Shape 417"/>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418" name="Shape 418"/>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419" name="Shape 419"/>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420" name="Shape 420"/>
          <p:cNvSpPr txBox="1"/>
          <p:nvPr/>
        </p:nvSpPr>
        <p:spPr>
          <a:xfrm>
            <a:off x="2634225" y="43180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(Hết hạn)</a:t>
            </a:r>
          </a:p>
        </p:txBody>
      </p:sp>
      <p:sp>
        <p:nvSpPr>
          <p:cNvPr id="421" name="Shape 421"/>
          <p:cNvSpPr txBox="1"/>
          <p:nvPr/>
        </p:nvSpPr>
        <p:spPr>
          <a:xfrm>
            <a:off x="2634225" y="50559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(Yêu cầu hủy)</a:t>
            </a:r>
          </a:p>
        </p:txBody>
      </p:sp>
      <p:sp>
        <p:nvSpPr>
          <p:cNvPr id="422" name="Shape 42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28" name="Shape 428"/>
          <p:cNvPicPr preferRelativeResize="0"/>
          <p:nvPr/>
        </p:nvPicPr>
        <p:blipFill>
          <a:blip r:embed="rId3">
            <a:alphaModFix/>
          </a:blip>
          <a:stretch>
            <a:fillRect/>
          </a:stretch>
        </p:blipFill>
        <p:spPr>
          <a:xfrm>
            <a:off x="801125" y="2108971"/>
            <a:ext cx="1609602" cy="571834"/>
          </a:xfrm>
          <a:prstGeom prst="rect">
            <a:avLst/>
          </a:prstGeom>
          <a:noFill/>
          <a:ln>
            <a:noFill/>
          </a:ln>
        </p:spPr>
      </p:pic>
      <p:pic>
        <p:nvPicPr>
          <p:cNvPr id="429" name="Shape 429"/>
          <p:cNvPicPr preferRelativeResize="0"/>
          <p:nvPr/>
        </p:nvPicPr>
        <p:blipFill>
          <a:blip r:embed="rId4">
            <a:alphaModFix/>
          </a:blip>
          <a:stretch>
            <a:fillRect/>
          </a:stretch>
        </p:blipFill>
        <p:spPr>
          <a:xfrm>
            <a:off x="801125" y="2842225"/>
            <a:ext cx="1609602" cy="571834"/>
          </a:xfrm>
          <a:prstGeom prst="rect">
            <a:avLst/>
          </a:prstGeom>
          <a:noFill/>
          <a:ln>
            <a:noFill/>
          </a:ln>
        </p:spPr>
      </p:pic>
      <p:pic>
        <p:nvPicPr>
          <p:cNvPr id="430" name="Shape 430"/>
          <p:cNvPicPr preferRelativeResize="0"/>
          <p:nvPr/>
        </p:nvPicPr>
        <p:blipFill>
          <a:blip r:embed="rId5">
            <a:alphaModFix/>
          </a:blip>
          <a:stretch>
            <a:fillRect/>
          </a:stretch>
        </p:blipFill>
        <p:spPr>
          <a:xfrm>
            <a:off x="801125" y="3575466"/>
            <a:ext cx="1609602" cy="571834"/>
          </a:xfrm>
          <a:prstGeom prst="rect">
            <a:avLst/>
          </a:prstGeom>
          <a:noFill/>
          <a:ln>
            <a:noFill/>
          </a:ln>
        </p:spPr>
      </p:pic>
      <p:pic>
        <p:nvPicPr>
          <p:cNvPr id="431" name="Shape 431"/>
          <p:cNvPicPr preferRelativeResize="0"/>
          <p:nvPr/>
        </p:nvPicPr>
        <p:blipFill>
          <a:blip r:embed="rId6">
            <a:alphaModFix/>
          </a:blip>
          <a:stretch>
            <a:fillRect/>
          </a:stretch>
        </p:blipFill>
        <p:spPr>
          <a:xfrm>
            <a:off x="801125" y="4308731"/>
            <a:ext cx="1609602" cy="571834"/>
          </a:xfrm>
          <a:prstGeom prst="rect">
            <a:avLst/>
          </a:prstGeom>
          <a:noFill/>
          <a:ln>
            <a:noFill/>
          </a:ln>
        </p:spPr>
      </p:pic>
      <p:pic>
        <p:nvPicPr>
          <p:cNvPr id="432" name="Shape 432"/>
          <p:cNvPicPr preferRelativeResize="0"/>
          <p:nvPr/>
        </p:nvPicPr>
        <p:blipFill>
          <a:blip r:embed="rId7">
            <a:alphaModFix/>
          </a:blip>
          <a:stretch>
            <a:fillRect/>
          </a:stretch>
        </p:blipFill>
        <p:spPr>
          <a:xfrm>
            <a:off x="801125" y="5775262"/>
            <a:ext cx="1609602" cy="571834"/>
          </a:xfrm>
          <a:prstGeom prst="rect">
            <a:avLst/>
          </a:prstGeom>
          <a:noFill/>
          <a:ln>
            <a:noFill/>
          </a:ln>
        </p:spPr>
      </p:pic>
      <p:pic>
        <p:nvPicPr>
          <p:cNvPr id="433" name="Shape 433"/>
          <p:cNvPicPr preferRelativeResize="0"/>
          <p:nvPr/>
        </p:nvPicPr>
        <p:blipFill>
          <a:blip r:embed="rId8">
            <a:alphaModFix/>
          </a:blip>
          <a:stretch>
            <a:fillRect/>
          </a:stretch>
        </p:blipFill>
        <p:spPr>
          <a:xfrm>
            <a:off x="801125" y="5042000"/>
            <a:ext cx="1609600" cy="571850"/>
          </a:xfrm>
          <a:prstGeom prst="rect">
            <a:avLst/>
          </a:prstGeom>
          <a:noFill/>
          <a:ln>
            <a:noFill/>
          </a:ln>
        </p:spPr>
      </p:pic>
      <p:sp>
        <p:nvSpPr>
          <p:cNvPr id="434" name="Shape 434"/>
          <p:cNvSpPr txBox="1"/>
          <p:nvPr/>
        </p:nvSpPr>
        <p:spPr>
          <a:xfrm>
            <a:off x="4946875" y="21090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not paid yet or contract start date is not came yet</a:t>
            </a:r>
          </a:p>
        </p:txBody>
      </p:sp>
      <p:sp>
        <p:nvSpPr>
          <p:cNvPr id="435" name="Shape 435"/>
          <p:cNvSpPr txBox="1"/>
          <p:nvPr/>
        </p:nvSpPr>
        <p:spPr>
          <a:xfrm>
            <a:off x="4946925" y="28422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paid but no card is assigned yet</a:t>
            </a:r>
          </a:p>
        </p:txBody>
      </p:sp>
      <p:sp>
        <p:nvSpPr>
          <p:cNvPr id="436" name="Shape 436"/>
          <p:cNvSpPr txBox="1"/>
          <p:nvPr/>
        </p:nvSpPr>
        <p:spPr>
          <a:xfrm>
            <a:off x="4946925" y="357547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ready to use (paid and have card assigned)</a:t>
            </a:r>
          </a:p>
        </p:txBody>
      </p:sp>
      <p:sp>
        <p:nvSpPr>
          <p:cNvPr id="437" name="Shape 437"/>
          <p:cNvSpPr txBox="1"/>
          <p:nvPr/>
        </p:nvSpPr>
        <p:spPr>
          <a:xfrm>
            <a:off x="4946925" y="430870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expired date is exceed</a:t>
            </a:r>
          </a:p>
        </p:txBody>
      </p:sp>
      <p:sp>
        <p:nvSpPr>
          <p:cNvPr id="438" name="Shape 438"/>
          <p:cNvSpPr txBox="1"/>
          <p:nvPr/>
        </p:nvSpPr>
        <p:spPr>
          <a:xfrm>
            <a:off x="4946925" y="5041925"/>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having a cancel request from customer</a:t>
            </a:r>
          </a:p>
        </p:txBody>
      </p:sp>
      <p:sp>
        <p:nvSpPr>
          <p:cNvPr id="439" name="Shape 439"/>
          <p:cNvSpPr txBox="1"/>
          <p:nvPr/>
        </p:nvSpPr>
        <p:spPr>
          <a:xfrm>
            <a:off x="4946925" y="5775150"/>
            <a:ext cx="4197000" cy="571799"/>
          </a:xfrm>
          <a:prstGeom prst="rect">
            <a:avLst/>
          </a:prstGeom>
          <a:noFill/>
          <a:ln>
            <a:noFill/>
          </a:ln>
        </p:spPr>
        <p:txBody>
          <a:bodyPr anchorCtr="0" anchor="t" bIns="91425" lIns="91425" rIns="91425" tIns="91425">
            <a:noAutofit/>
          </a:bodyPr>
          <a:lstStyle/>
          <a:p>
            <a:pPr lvl="0" rtl="0">
              <a:spcBef>
                <a:spcPts val="0"/>
              </a:spcBef>
              <a:buNone/>
            </a:pPr>
            <a:r>
              <a:rPr lang="en" sz="1800"/>
              <a:t>Contract is cancelled and no longer available</a:t>
            </a:r>
          </a:p>
        </p:txBody>
      </p:sp>
      <p:sp>
        <p:nvSpPr>
          <p:cNvPr id="440" name="Shape 440"/>
          <p:cNvSpPr txBox="1"/>
          <p:nvPr/>
        </p:nvSpPr>
        <p:spPr>
          <a:xfrm>
            <a:off x="2634200" y="21043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kích hoạt)</a:t>
            </a:r>
          </a:p>
        </p:txBody>
      </p:sp>
      <p:sp>
        <p:nvSpPr>
          <p:cNvPr id="441" name="Shape 441"/>
          <p:cNvSpPr txBox="1"/>
          <p:nvPr/>
        </p:nvSpPr>
        <p:spPr>
          <a:xfrm>
            <a:off x="2634225" y="2842237"/>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(Chưa có thẻ)</a:t>
            </a:r>
          </a:p>
        </p:txBody>
      </p:sp>
      <p:sp>
        <p:nvSpPr>
          <p:cNvPr id="442" name="Shape 442"/>
          <p:cNvSpPr txBox="1"/>
          <p:nvPr/>
        </p:nvSpPr>
        <p:spPr>
          <a:xfrm>
            <a:off x="2634225" y="35801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(Sẵn sàng)</a:t>
            </a:r>
          </a:p>
        </p:txBody>
      </p:sp>
      <p:sp>
        <p:nvSpPr>
          <p:cNvPr id="443" name="Shape 443"/>
          <p:cNvSpPr txBox="1"/>
          <p:nvPr/>
        </p:nvSpPr>
        <p:spPr>
          <a:xfrm>
            <a:off x="2634225" y="43180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(Hết hạn)</a:t>
            </a:r>
          </a:p>
        </p:txBody>
      </p:sp>
      <p:sp>
        <p:nvSpPr>
          <p:cNvPr id="444" name="Shape 444"/>
          <p:cNvSpPr txBox="1"/>
          <p:nvPr/>
        </p:nvSpPr>
        <p:spPr>
          <a:xfrm>
            <a:off x="2634225" y="50559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(Yêu cầu hủy)</a:t>
            </a:r>
          </a:p>
        </p:txBody>
      </p:sp>
      <p:sp>
        <p:nvSpPr>
          <p:cNvPr id="445" name="Shape 445"/>
          <p:cNvSpPr txBox="1"/>
          <p:nvPr/>
        </p:nvSpPr>
        <p:spPr>
          <a:xfrm>
            <a:off x="2634225" y="5793850"/>
            <a:ext cx="2089199" cy="571799"/>
          </a:xfrm>
          <a:prstGeom prst="rect">
            <a:avLst/>
          </a:prstGeom>
          <a:noFill/>
          <a:ln>
            <a:noFill/>
          </a:ln>
        </p:spPr>
        <p:txBody>
          <a:bodyPr anchorCtr="0" anchor="ctr" bIns="91425" lIns="91425" rIns="91425" tIns="91425">
            <a:noAutofit/>
          </a:bodyPr>
          <a:lstStyle/>
          <a:p>
            <a:pPr lvl="0" rtl="0">
              <a:spcBef>
                <a:spcPts val="0"/>
              </a:spcBef>
              <a:buNone/>
            </a:pPr>
            <a:r>
              <a:rPr b="1" lang="en" sz="1800"/>
              <a:t>(Đã hủy)</a:t>
            </a:r>
          </a:p>
        </p:txBody>
      </p:sp>
      <p:sp>
        <p:nvSpPr>
          <p:cNvPr id="446" name="Shape 44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grpSp>
        <p:nvGrpSpPr>
          <p:cNvPr id="451" name="Shape 451"/>
          <p:cNvGrpSpPr/>
          <p:nvPr/>
        </p:nvGrpSpPr>
        <p:grpSpPr>
          <a:xfrm>
            <a:off x="2867822" y="2319251"/>
            <a:ext cx="3827841" cy="3581675"/>
            <a:chOff x="4336150" y="2394850"/>
            <a:chExt cx="1814401" cy="1697718"/>
          </a:xfrm>
        </p:grpSpPr>
        <p:sp>
          <p:nvSpPr>
            <p:cNvPr id="452" name="Shape 452"/>
            <p:cNvSpPr/>
            <p:nvPr/>
          </p:nvSpPr>
          <p:spPr>
            <a:xfrm>
              <a:off x="4336151" y="2708968"/>
              <a:ext cx="1814399" cy="13835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3600"/>
                <a:t>StartDate</a:t>
              </a:r>
            </a:p>
            <a:p>
              <a:pPr lvl="0" rtl="0">
                <a:spcBef>
                  <a:spcPts val="0"/>
                </a:spcBef>
                <a:buNone/>
              </a:pPr>
              <a:r>
                <a:rPr lang="en" sz="3600"/>
                <a:t>ExpiredDate</a:t>
              </a:r>
            </a:p>
            <a:p>
              <a:pPr rtl="0">
                <a:spcBef>
                  <a:spcPts val="0"/>
                </a:spcBef>
                <a:buNone/>
              </a:pPr>
              <a:r>
                <a:rPr lang="en" sz="3600"/>
                <a:t>VehiclePlate</a:t>
              </a:r>
            </a:p>
            <a:p>
              <a:pPr lvl="0" rtl="0">
                <a:spcBef>
                  <a:spcPts val="0"/>
                </a:spcBef>
                <a:buNone/>
              </a:pPr>
              <a:r>
                <a:rPr lang="en" sz="3600">
                  <a:solidFill>
                    <a:srgbClr val="FF0000"/>
                  </a:solidFill>
                </a:rPr>
                <a:t>Status</a:t>
              </a:r>
            </a:p>
            <a:p>
              <a:pPr lvl="0" rtl="0">
                <a:spcBef>
                  <a:spcPts val="0"/>
                </a:spcBef>
                <a:buNone/>
              </a:pPr>
              <a:r>
                <a:rPr lang="en" sz="3600"/>
                <a:t>...</a:t>
              </a:r>
            </a:p>
          </p:txBody>
        </p:sp>
        <p:sp>
          <p:nvSpPr>
            <p:cNvPr id="453" name="Shape 453"/>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3600"/>
                <a:t>Contract</a:t>
              </a:r>
            </a:p>
          </p:txBody>
        </p:sp>
      </p:grpSp>
      <p:sp>
        <p:nvSpPr>
          <p:cNvPr id="454" name="Shape 45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455" name="Shape 455"/>
          <p:cNvSpPr/>
          <p:nvPr/>
        </p:nvSpPr>
        <p:spPr>
          <a:xfrm>
            <a:off x="1786400" y="4874775"/>
            <a:ext cx="847799" cy="272400"/>
          </a:xfrm>
          <a:prstGeom prst="rightArrow">
            <a:avLst>
              <a:gd fmla="val 50000" name="adj1"/>
              <a:gd fmla="val 50000" name="adj2"/>
            </a:avLst>
          </a:prstGeom>
          <a:solidFill>
            <a:srgbClr val="E06666"/>
          </a:solidFill>
          <a:ln cap="flat" cmpd="sng" w="19050">
            <a:solidFill>
              <a:srgbClr val="CC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9" name="Shape 459"/>
        <p:cNvGrpSpPr/>
        <p:nvPr/>
      </p:nvGrpSpPr>
      <p:grpSpPr>
        <a:xfrm>
          <a:off x="0" y="0"/>
          <a:ext cx="0" cy="0"/>
          <a:chOff x="0" y="0"/>
          <a:chExt cx="0" cy="0"/>
        </a:xfrm>
      </p:grpSpPr>
      <p:sp>
        <p:nvSpPr>
          <p:cNvPr id="460" name="Shape 460"/>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Contract</a:t>
            </a:r>
          </a:p>
        </p:txBody>
      </p:sp>
      <p:pic>
        <p:nvPicPr>
          <p:cNvPr id="461" name="Shape 461"/>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62" name="Shape 46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463" name="Shape 463"/>
          <p:cNvSpPr/>
          <p:nvPr/>
        </p:nvSpPr>
        <p:spPr>
          <a:xfrm>
            <a:off x="696400" y="2573650"/>
            <a:ext cx="22860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4" name="Shape 464"/>
          <p:cNvSpPr/>
          <p:nvPr/>
        </p:nvSpPr>
        <p:spPr>
          <a:xfrm>
            <a:off x="4295700" y="2573650"/>
            <a:ext cx="26682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5" name="Shape 465"/>
          <p:cNvSpPr/>
          <p:nvPr/>
        </p:nvSpPr>
        <p:spPr>
          <a:xfrm>
            <a:off x="7297025" y="3156050"/>
            <a:ext cx="847799" cy="1547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6" name="Shape 466"/>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7" name="Shape 467"/>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8" name="Shape 468"/>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69" name="Shape 469"/>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0" name="Shape 470"/>
          <p:cNvSpPr/>
          <p:nvPr/>
        </p:nvSpPr>
        <p:spPr>
          <a:xfrm>
            <a:off x="1935775" y="3156050"/>
            <a:ext cx="54974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1" name="Shape 471"/>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2" name="Shape 472"/>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3" name="Shape 473"/>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4" name="Shape 474"/>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75" name="Shape 475"/>
          <p:cNvSpPr/>
          <p:nvPr/>
        </p:nvSpPr>
        <p:spPr>
          <a:xfrm>
            <a:off x="62550" y="2824000"/>
            <a:ext cx="1163699" cy="24444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sp>
        <p:nvSpPr>
          <p:cNvPr id="480" name="Shape 48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481" name="Shape 481"/>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482" name="Shape 48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83" name="Shape 483"/>
          <p:cNvSpPr/>
          <p:nvPr/>
        </p:nvSpPr>
        <p:spPr>
          <a:xfrm>
            <a:off x="4295700" y="2573650"/>
            <a:ext cx="26682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4" name="Shape 484"/>
          <p:cNvSpPr/>
          <p:nvPr/>
        </p:nvSpPr>
        <p:spPr>
          <a:xfrm>
            <a:off x="7297025" y="3156050"/>
            <a:ext cx="847799" cy="1547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5" name="Shape 485"/>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6" name="Shape 486"/>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7" name="Shape 487"/>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8" name="Shape 488"/>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89" name="Shape 489"/>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0" name="Shape 490"/>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1" name="Shape 491"/>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2" name="Shape 492"/>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3" name="Shape 493"/>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494" name="Shape 494"/>
          <p:cNvSpPr/>
          <p:nvPr/>
        </p:nvSpPr>
        <p:spPr>
          <a:xfrm>
            <a:off x="1935775" y="3156050"/>
            <a:ext cx="54974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x="0" y="0"/>
          <a:ext cx="0" cy="0"/>
          <a:chOff x="0" y="0"/>
          <a:chExt cx="0" cy="0"/>
        </a:xfrm>
      </p:grpSpPr>
      <p:sp>
        <p:nvSpPr>
          <p:cNvPr id="58" name="Shape 58"/>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Problems</a:t>
            </a:r>
          </a:p>
        </p:txBody>
      </p:sp>
      <p:sp>
        <p:nvSpPr>
          <p:cNvPr id="59" name="Shape 5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sp>
        <p:nvSpPr>
          <p:cNvPr id="499" name="Shape 49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00" name="Shape 500"/>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01" name="Shape 50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02" name="Shape 502"/>
          <p:cNvSpPr/>
          <p:nvPr/>
        </p:nvSpPr>
        <p:spPr>
          <a:xfrm>
            <a:off x="7297025" y="3156050"/>
            <a:ext cx="847799" cy="1547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3" name="Shape 503"/>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4" name="Shape 504"/>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5" name="Shape 505"/>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6" name="Shape 506"/>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7" name="Shape 507"/>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8" name="Shape 508"/>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09" name="Shape 509"/>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10" name="Shape 510"/>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11" name="Shape 511"/>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12" name="Shape 512"/>
          <p:cNvSpPr/>
          <p:nvPr/>
        </p:nvSpPr>
        <p:spPr>
          <a:xfrm>
            <a:off x="1935775" y="3156050"/>
            <a:ext cx="54974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x="0" y="0"/>
          <a:ext cx="0" cy="0"/>
          <a:chOff x="0" y="0"/>
          <a:chExt cx="0" cy="0"/>
        </a:xfrm>
      </p:grpSpPr>
      <p:sp>
        <p:nvSpPr>
          <p:cNvPr id="517" name="Shape 51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18" name="Shape 51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19" name="Shape 51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20" name="Shape 520"/>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1" name="Shape 521"/>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2" name="Shape 522"/>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3" name="Shape 523"/>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4" name="Shape 524"/>
          <p:cNvSpPr/>
          <p:nvPr/>
        </p:nvSpPr>
        <p:spPr>
          <a:xfrm>
            <a:off x="4615650" y="4809325"/>
            <a:ext cx="23484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5" name="Shape 525"/>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6" name="Shape 526"/>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7" name="Shape 527"/>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8" name="Shape 528"/>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29" name="Shape 529"/>
          <p:cNvSpPr/>
          <p:nvPr/>
        </p:nvSpPr>
        <p:spPr>
          <a:xfrm>
            <a:off x="1935775" y="3156050"/>
            <a:ext cx="52503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3" name="Shape 533"/>
        <p:cNvGrpSpPr/>
        <p:nvPr/>
      </p:nvGrpSpPr>
      <p:grpSpPr>
        <a:xfrm>
          <a:off x="0" y="0"/>
          <a:ext cx="0" cy="0"/>
          <a:chOff x="0" y="0"/>
          <a:chExt cx="0" cy="0"/>
        </a:xfrm>
      </p:grpSpPr>
      <p:sp>
        <p:nvSpPr>
          <p:cNvPr id="534" name="Shape 53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35" name="Shape 535"/>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36" name="Shape 53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37" name="Shape 537"/>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8" name="Shape 538"/>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39" name="Shape 539"/>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0" name="Shape 540"/>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1" name="Shape 541"/>
          <p:cNvSpPr/>
          <p:nvPr/>
        </p:nvSpPr>
        <p:spPr>
          <a:xfrm>
            <a:off x="4389575" y="5374050"/>
            <a:ext cx="32252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2" name="Shape 542"/>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3" name="Shape 543"/>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4" name="Shape 544"/>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45" name="Shape 545"/>
          <p:cNvSpPr/>
          <p:nvPr/>
        </p:nvSpPr>
        <p:spPr>
          <a:xfrm>
            <a:off x="1935775" y="3156050"/>
            <a:ext cx="53451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51" name="Shape 551"/>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52" name="Shape 55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53" name="Shape 553"/>
          <p:cNvSpPr/>
          <p:nvPr/>
        </p:nvSpPr>
        <p:spPr>
          <a:xfrm>
            <a:off x="8277200" y="2824000"/>
            <a:ext cx="847799" cy="3509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4" name="Shape 554"/>
          <p:cNvSpPr/>
          <p:nvPr/>
        </p:nvSpPr>
        <p:spPr>
          <a:xfrm>
            <a:off x="3512250" y="5915525"/>
            <a:ext cx="5250300" cy="5246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5" name="Shape 555"/>
          <p:cNvSpPr/>
          <p:nvPr/>
        </p:nvSpPr>
        <p:spPr>
          <a:xfrm>
            <a:off x="7728500" y="5374025"/>
            <a:ext cx="548699" cy="1035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6" name="Shape 556"/>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7" name="Shape 557"/>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8" name="Shape 558"/>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59" name="Shape 559"/>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0" name="Shape 560"/>
          <p:cNvSpPr/>
          <p:nvPr/>
        </p:nvSpPr>
        <p:spPr>
          <a:xfrm>
            <a:off x="1935775" y="3156050"/>
            <a:ext cx="53583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4" name="Shape 564"/>
        <p:cNvGrpSpPr/>
        <p:nvPr/>
      </p:nvGrpSpPr>
      <p:grpSpPr>
        <a:xfrm>
          <a:off x="0" y="0"/>
          <a:ext cx="0" cy="0"/>
          <a:chOff x="0" y="0"/>
          <a:chExt cx="0" cy="0"/>
        </a:xfrm>
      </p:grpSpPr>
      <p:sp>
        <p:nvSpPr>
          <p:cNvPr id="565" name="Shape 56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66" name="Shape 56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67" name="Shape 56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68" name="Shape 568"/>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69" name="Shape 569"/>
          <p:cNvSpPr/>
          <p:nvPr/>
        </p:nvSpPr>
        <p:spPr>
          <a:xfrm>
            <a:off x="378475" y="4901775"/>
            <a:ext cx="2924099" cy="9111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70" name="Shape 570"/>
          <p:cNvSpPr/>
          <p:nvPr/>
        </p:nvSpPr>
        <p:spPr>
          <a:xfrm>
            <a:off x="1636025" y="5812950"/>
            <a:ext cx="548699" cy="394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71" name="Shape 571"/>
          <p:cNvSpPr/>
          <p:nvPr/>
        </p:nvSpPr>
        <p:spPr>
          <a:xfrm>
            <a:off x="62550" y="3285175"/>
            <a:ext cx="1163699" cy="1983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72" name="Shape 572"/>
          <p:cNvSpPr/>
          <p:nvPr/>
        </p:nvSpPr>
        <p:spPr>
          <a:xfrm>
            <a:off x="1935775" y="3156050"/>
            <a:ext cx="5318699"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sp>
        <p:nvSpPr>
          <p:cNvPr id="577" name="Shape 57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78" name="Shape 578"/>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79" name="Shape 5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80" name="Shape 580"/>
          <p:cNvSpPr/>
          <p:nvPr/>
        </p:nvSpPr>
        <p:spPr>
          <a:xfrm>
            <a:off x="2555725" y="4244600"/>
            <a:ext cx="46088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1" name="Shape 581"/>
          <p:cNvSpPr/>
          <p:nvPr/>
        </p:nvSpPr>
        <p:spPr>
          <a:xfrm>
            <a:off x="1913175" y="5024525"/>
            <a:ext cx="1391699"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2" name="Shape 582"/>
          <p:cNvSpPr/>
          <p:nvPr/>
        </p:nvSpPr>
        <p:spPr>
          <a:xfrm>
            <a:off x="838725" y="5037050"/>
            <a:ext cx="1034700" cy="4589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3" name="Shape 583"/>
          <p:cNvSpPr/>
          <p:nvPr/>
        </p:nvSpPr>
        <p:spPr>
          <a:xfrm>
            <a:off x="90825" y="3208125"/>
            <a:ext cx="671400" cy="21966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4" name="Shape 584"/>
          <p:cNvSpPr/>
          <p:nvPr/>
        </p:nvSpPr>
        <p:spPr>
          <a:xfrm>
            <a:off x="457200" y="5122250"/>
            <a:ext cx="548699" cy="2885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5" name="Shape 585"/>
          <p:cNvSpPr/>
          <p:nvPr/>
        </p:nvSpPr>
        <p:spPr>
          <a:xfrm>
            <a:off x="1935775" y="3156050"/>
            <a:ext cx="5345100" cy="1074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9" name="Shape 589"/>
        <p:cNvGrpSpPr/>
        <p:nvPr/>
      </p:nvGrpSpPr>
      <p:grpSpPr>
        <a:xfrm>
          <a:off x="0" y="0"/>
          <a:ext cx="0" cy="0"/>
          <a:chOff x="0" y="0"/>
          <a:chExt cx="0" cy="0"/>
        </a:xfrm>
      </p:grpSpPr>
      <p:sp>
        <p:nvSpPr>
          <p:cNvPr id="590" name="Shape 590"/>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591" name="Shape 591"/>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592" name="Shape 59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6" name="Shape 596"/>
        <p:cNvGrpSpPr/>
        <p:nvPr/>
      </p:nvGrpSpPr>
      <p:grpSpPr>
        <a:xfrm>
          <a:off x="0" y="0"/>
          <a:ext cx="0" cy="0"/>
          <a:chOff x="0" y="0"/>
          <a:chExt cx="0" cy="0"/>
        </a:xfrm>
      </p:grpSpPr>
      <p:sp>
        <p:nvSpPr>
          <p:cNvPr id="597" name="Shape 59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598" name="Shape 59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99" name="Shape 599"/>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sp>
        <p:nvSpPr>
          <p:cNvPr id="600" name="Shape 600"/>
          <p:cNvSpPr txBox="1"/>
          <p:nvPr/>
        </p:nvSpPr>
        <p:spPr>
          <a:xfrm>
            <a:off x="976800" y="3270175"/>
            <a:ext cx="7190400" cy="977400"/>
          </a:xfrm>
          <a:prstGeom prst="rect">
            <a:avLst/>
          </a:prstGeom>
          <a:noFill/>
          <a:ln>
            <a:noFill/>
          </a:ln>
        </p:spPr>
        <p:txBody>
          <a:bodyPr anchorCtr="0" anchor="t" bIns="91425" lIns="91425" rIns="91425" tIns="91425">
            <a:noAutofit/>
          </a:bodyPr>
          <a:lstStyle/>
          <a:p>
            <a:pPr lvl="0" rtl="0">
              <a:spcBef>
                <a:spcPts val="0"/>
              </a:spcBef>
              <a:buNone/>
            </a:pPr>
            <a:r>
              <a:rPr lang="en" sz="2400"/>
              <a:t>Customer </a:t>
            </a:r>
            <a:r>
              <a:rPr b="1" lang="en" sz="2400"/>
              <a:t>Cao Thanh Minh</a:t>
            </a:r>
            <a:r>
              <a:rPr lang="en" sz="2400"/>
              <a:t> own a motorbike (Honda Future) and want to register new insurance contract for his bike.</a:t>
            </a:r>
          </a:p>
        </p:txBody>
      </p:sp>
      <p:sp>
        <p:nvSpPr>
          <p:cNvPr id="601" name="Shape 601"/>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5" name="Shape 605"/>
        <p:cNvGrpSpPr/>
        <p:nvPr/>
      </p:nvGrpSpPr>
      <p:grpSpPr>
        <a:xfrm>
          <a:off x="0" y="0"/>
          <a:ext cx="0" cy="0"/>
          <a:chOff x="0" y="0"/>
          <a:chExt cx="0" cy="0"/>
        </a:xfrm>
      </p:grpSpPr>
      <p:sp>
        <p:nvSpPr>
          <p:cNvPr id="606" name="Shape 60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607" name="Shape 607"/>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pic>
        <p:nvPicPr>
          <p:cNvPr id="608" name="Shape 608"/>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09" name="Shape 60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10" name="Shape 610"/>
          <p:cNvSpPr/>
          <p:nvPr/>
        </p:nvSpPr>
        <p:spPr>
          <a:xfrm>
            <a:off x="4317450" y="2430175"/>
            <a:ext cx="3500400" cy="11430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11" name="Shape 611"/>
          <p:cNvSpPr/>
          <p:nvPr/>
        </p:nvSpPr>
        <p:spPr>
          <a:xfrm>
            <a:off x="5643600" y="2692650"/>
            <a:ext cx="3152099" cy="38172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12" name="Shape 612"/>
          <p:cNvSpPr/>
          <p:nvPr/>
        </p:nvSpPr>
        <p:spPr>
          <a:xfrm>
            <a:off x="3282925" y="4511450"/>
            <a:ext cx="3152099" cy="2076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x="0" y="0"/>
          <a:ext cx="0" cy="0"/>
          <a:chOff x="0" y="0"/>
          <a:chExt cx="0" cy="0"/>
        </a:xfrm>
      </p:grpSpPr>
      <p:sp>
        <p:nvSpPr>
          <p:cNvPr id="617" name="Shape 61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618" name="Shape 618"/>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pic>
        <p:nvPicPr>
          <p:cNvPr id="619" name="Shape 619"/>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20" name="Shape 62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21" name="Shape 621"/>
          <p:cNvSpPr/>
          <p:nvPr/>
        </p:nvSpPr>
        <p:spPr>
          <a:xfrm>
            <a:off x="3282925" y="4511450"/>
            <a:ext cx="3152099" cy="2076900"/>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22" name="Shape 622"/>
          <p:cNvSpPr/>
          <p:nvPr/>
        </p:nvSpPr>
        <p:spPr>
          <a:xfrm>
            <a:off x="5643600" y="4920200"/>
            <a:ext cx="3152099" cy="15893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623" name="Shape 623"/>
          <p:cNvPicPr preferRelativeResize="0"/>
          <p:nvPr/>
        </p:nvPicPr>
        <p:blipFill>
          <a:blip r:embed="rId4">
            <a:alphaModFix/>
          </a:blip>
          <a:stretch>
            <a:fillRect/>
          </a:stretch>
        </p:blipFill>
        <p:spPr>
          <a:xfrm>
            <a:off x="5434925" y="2870400"/>
            <a:ext cx="1090574" cy="355424"/>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a:spcBef>
                <a:spcPts val="0"/>
              </a:spcBef>
              <a:buAutoNum type="arabicPeriod"/>
            </a:pPr>
            <a:r>
              <a:rPr lang="en"/>
              <a:t>Problems</a:t>
            </a:r>
          </a:p>
        </p:txBody>
      </p:sp>
      <p:sp>
        <p:nvSpPr>
          <p:cNvPr id="65" name="Shape 65"/>
          <p:cNvSpPr txBox="1"/>
          <p:nvPr/>
        </p:nvSpPr>
        <p:spPr>
          <a:xfrm>
            <a:off x="1838700" y="5834325"/>
            <a:ext cx="6096899" cy="889200"/>
          </a:xfrm>
          <a:prstGeom prst="rect">
            <a:avLst/>
          </a:prstGeom>
          <a:noFill/>
          <a:ln>
            <a:noFill/>
          </a:ln>
        </p:spPr>
        <p:txBody>
          <a:bodyPr anchorCtr="0" anchor="ctr" bIns="91425" lIns="91425" rIns="91425" tIns="91425">
            <a:noAutofit/>
          </a:bodyPr>
          <a:lstStyle/>
          <a:p>
            <a:pPr lvl="0" rtl="0">
              <a:spcBef>
                <a:spcPts val="600"/>
              </a:spcBef>
              <a:spcAft>
                <a:spcPts val="600"/>
              </a:spcAft>
              <a:buNone/>
            </a:pPr>
            <a:r>
              <a:rPr lang="en" sz="2000">
                <a:solidFill>
                  <a:schemeClr val="dk1"/>
                </a:solidFill>
              </a:rPr>
              <a:t>Insurance customer </a:t>
            </a:r>
            <a:r>
              <a:rPr b="1" lang="en" sz="2000">
                <a:solidFill>
                  <a:schemeClr val="dk1"/>
                </a:solidFill>
              </a:rPr>
              <a:t>forget contract expired date</a:t>
            </a:r>
            <a:r>
              <a:rPr lang="en" sz="2000">
                <a:solidFill>
                  <a:schemeClr val="dk1"/>
                </a:solidFill>
              </a:rPr>
              <a:t>.</a:t>
            </a:r>
          </a:p>
        </p:txBody>
      </p:sp>
      <p:sp>
        <p:nvSpPr>
          <p:cNvPr id="66" name="Shape 6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67" name="Shape 67"/>
          <p:cNvPicPr preferRelativeResize="0"/>
          <p:nvPr/>
        </p:nvPicPr>
        <p:blipFill>
          <a:blip r:embed="rId3">
            <a:alphaModFix/>
          </a:blip>
          <a:stretch>
            <a:fillRect/>
          </a:stretch>
        </p:blipFill>
        <p:spPr>
          <a:xfrm>
            <a:off x="2633662" y="2051012"/>
            <a:ext cx="3876675" cy="3857625"/>
          </a:xfrm>
          <a:prstGeom prst="rect">
            <a:avLst/>
          </a:prstGeom>
          <a:noFill/>
          <a:ln>
            <a:noFill/>
          </a:ln>
        </p:spPr>
      </p:pic>
      <p:sp>
        <p:nvSpPr>
          <p:cNvPr id="68" name="Shape 68"/>
          <p:cNvSpPr/>
          <p:nvPr/>
        </p:nvSpPr>
        <p:spPr>
          <a:xfrm>
            <a:off x="1374750"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sp>
        <p:nvSpPr>
          <p:cNvPr id="629" name="Shape 629"/>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1: </a:t>
            </a:r>
            <a:r>
              <a:rPr b="1" lang="en" sz="1800"/>
              <a:t>Register new contract and check contract status changes</a:t>
            </a:r>
          </a:p>
        </p:txBody>
      </p:sp>
      <p:pic>
        <p:nvPicPr>
          <p:cNvPr id="630" name="Shape 630"/>
          <p:cNvPicPr preferRelativeResize="0"/>
          <p:nvPr/>
        </p:nvPicPr>
        <p:blipFill>
          <a:blip r:embed="rId3">
            <a:alphaModFix/>
          </a:blip>
          <a:stretch>
            <a:fillRect/>
          </a:stretch>
        </p:blipFill>
        <p:spPr>
          <a:xfrm>
            <a:off x="1326199" y="2358575"/>
            <a:ext cx="6491600" cy="4229899"/>
          </a:xfrm>
          <a:prstGeom prst="rect">
            <a:avLst/>
          </a:prstGeom>
          <a:noFill/>
          <a:ln>
            <a:noFill/>
          </a:ln>
        </p:spPr>
      </p:pic>
      <p:sp>
        <p:nvSpPr>
          <p:cNvPr id="631" name="Shape 63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632" name="Shape 632"/>
          <p:cNvPicPr preferRelativeResize="0"/>
          <p:nvPr/>
        </p:nvPicPr>
        <p:blipFill>
          <a:blip r:embed="rId4">
            <a:alphaModFix/>
          </a:blip>
          <a:stretch>
            <a:fillRect/>
          </a:stretch>
        </p:blipFill>
        <p:spPr>
          <a:xfrm>
            <a:off x="5434925" y="2870400"/>
            <a:ext cx="1090574" cy="355424"/>
          </a:xfrm>
          <a:prstGeom prst="rect">
            <a:avLst/>
          </a:prstGeom>
          <a:noFill/>
          <a:ln>
            <a:noFill/>
          </a:ln>
        </p:spPr>
      </p:pic>
      <p:pic>
        <p:nvPicPr>
          <p:cNvPr id="633" name="Shape 633"/>
          <p:cNvPicPr preferRelativeResize="0"/>
          <p:nvPr/>
        </p:nvPicPr>
        <p:blipFill>
          <a:blip r:embed="rId5">
            <a:alphaModFix/>
          </a:blip>
          <a:stretch>
            <a:fillRect/>
          </a:stretch>
        </p:blipFill>
        <p:spPr>
          <a:xfrm>
            <a:off x="6342000" y="5420325"/>
            <a:ext cx="1090574" cy="355424"/>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7" name="Shape 637"/>
        <p:cNvGrpSpPr/>
        <p:nvPr/>
      </p:nvGrpSpPr>
      <p:grpSpPr>
        <a:xfrm>
          <a:off x="0" y="0"/>
          <a:ext cx="0" cy="0"/>
          <a:chOff x="0" y="0"/>
          <a:chExt cx="0" cy="0"/>
        </a:xfrm>
      </p:grpSpPr>
      <p:sp>
        <p:nvSpPr>
          <p:cNvPr id="638" name="Shape 63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Contract</a:t>
            </a:r>
          </a:p>
        </p:txBody>
      </p:sp>
      <p:pic>
        <p:nvPicPr>
          <p:cNvPr id="639" name="Shape 639"/>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640" name="Shape 64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641" name="Shape 641"/>
          <p:cNvSpPr/>
          <p:nvPr/>
        </p:nvSpPr>
        <p:spPr>
          <a:xfrm>
            <a:off x="363350" y="3298675"/>
            <a:ext cx="8323499" cy="33018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642" name="Shape 642"/>
          <p:cNvSpPr/>
          <p:nvPr/>
        </p:nvSpPr>
        <p:spPr>
          <a:xfrm>
            <a:off x="575275" y="2301150"/>
            <a:ext cx="8111399" cy="984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6" name="Shape 646"/>
        <p:cNvGrpSpPr/>
        <p:nvPr/>
      </p:nvGrpSpPr>
      <p:grpSpPr>
        <a:xfrm>
          <a:off x="0" y="0"/>
          <a:ext cx="0" cy="0"/>
          <a:chOff x="0" y="0"/>
          <a:chExt cx="0" cy="0"/>
        </a:xfrm>
      </p:grpSpPr>
      <p:sp>
        <p:nvSpPr>
          <p:cNvPr id="647" name="Shape 647"/>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Card</a:t>
            </a:r>
          </a:p>
        </p:txBody>
      </p:sp>
      <p:sp>
        <p:nvSpPr>
          <p:cNvPr id="648" name="Shape 64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2" name="Shape 652"/>
        <p:cNvGrpSpPr/>
        <p:nvPr/>
      </p:nvGrpSpPr>
      <p:grpSpPr>
        <a:xfrm>
          <a:off x="0" y="0"/>
          <a:ext cx="0" cy="0"/>
          <a:chOff x="0" y="0"/>
          <a:chExt cx="0" cy="0"/>
        </a:xfrm>
      </p:grpSpPr>
      <p:sp>
        <p:nvSpPr>
          <p:cNvPr id="653" name="Shape 65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pic>
        <p:nvPicPr>
          <p:cNvPr id="654" name="Shape 654"/>
          <p:cNvPicPr preferRelativeResize="0"/>
          <p:nvPr/>
        </p:nvPicPr>
        <p:blipFill>
          <a:blip r:embed="rId3">
            <a:alphaModFix/>
          </a:blip>
          <a:stretch>
            <a:fillRect/>
          </a:stretch>
        </p:blipFill>
        <p:spPr>
          <a:xfrm>
            <a:off x="457200" y="3082375"/>
            <a:ext cx="3134125" cy="1762950"/>
          </a:xfrm>
          <a:prstGeom prst="rect">
            <a:avLst/>
          </a:prstGeom>
          <a:noFill/>
          <a:ln>
            <a:noFill/>
          </a:ln>
        </p:spPr>
      </p:pic>
      <p:pic>
        <p:nvPicPr>
          <p:cNvPr id="655" name="Shape 655"/>
          <p:cNvPicPr preferRelativeResize="0"/>
          <p:nvPr/>
        </p:nvPicPr>
        <p:blipFill>
          <a:blip r:embed="rId4">
            <a:alphaModFix/>
          </a:blip>
          <a:stretch>
            <a:fillRect/>
          </a:stretch>
        </p:blipFill>
        <p:spPr>
          <a:xfrm>
            <a:off x="5605650" y="2148512"/>
            <a:ext cx="2988350" cy="3630650"/>
          </a:xfrm>
          <a:prstGeom prst="rect">
            <a:avLst/>
          </a:prstGeom>
          <a:noFill/>
          <a:ln>
            <a:noFill/>
          </a:ln>
        </p:spPr>
      </p:pic>
      <p:sp>
        <p:nvSpPr>
          <p:cNvPr id="656" name="Shape 656"/>
          <p:cNvSpPr/>
          <p:nvPr/>
        </p:nvSpPr>
        <p:spPr>
          <a:xfrm>
            <a:off x="3861350" y="3652625"/>
            <a:ext cx="1311899" cy="476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57" name="Shape 657"/>
          <p:cNvSpPr txBox="1"/>
          <p:nvPr/>
        </p:nvSpPr>
        <p:spPr>
          <a:xfrm>
            <a:off x="351162" y="5009350"/>
            <a:ext cx="3346199" cy="476999"/>
          </a:xfrm>
          <a:prstGeom prst="rect">
            <a:avLst/>
          </a:prstGeom>
          <a:noFill/>
          <a:ln>
            <a:noFill/>
          </a:ln>
        </p:spPr>
        <p:txBody>
          <a:bodyPr anchorCtr="0" anchor="t" bIns="91425" lIns="91425" rIns="91425" tIns="91425">
            <a:noAutofit/>
          </a:bodyPr>
          <a:lstStyle/>
          <a:p>
            <a:pPr algn="ctr">
              <a:spcBef>
                <a:spcPts val="0"/>
              </a:spcBef>
              <a:buNone/>
            </a:pPr>
            <a:r>
              <a:rPr b="1" lang="en" sz="1800"/>
              <a:t>Insurance Certificate Paper</a:t>
            </a:r>
          </a:p>
        </p:txBody>
      </p:sp>
      <p:sp>
        <p:nvSpPr>
          <p:cNvPr id="658" name="Shape 658"/>
          <p:cNvSpPr txBox="1"/>
          <p:nvPr/>
        </p:nvSpPr>
        <p:spPr>
          <a:xfrm>
            <a:off x="5426712" y="5937025"/>
            <a:ext cx="3346199" cy="476999"/>
          </a:xfrm>
          <a:prstGeom prst="rect">
            <a:avLst/>
          </a:prstGeom>
          <a:noFill/>
          <a:ln>
            <a:noFill/>
          </a:ln>
        </p:spPr>
        <p:txBody>
          <a:bodyPr anchorCtr="0" anchor="t" bIns="91425" lIns="91425" rIns="91425" tIns="91425">
            <a:noAutofit/>
          </a:bodyPr>
          <a:lstStyle/>
          <a:p>
            <a:pPr lvl="0" rtl="0" algn="ctr">
              <a:spcBef>
                <a:spcPts val="0"/>
              </a:spcBef>
              <a:buNone/>
            </a:pPr>
            <a:r>
              <a:rPr b="1" lang="en" sz="1800"/>
              <a:t>NFC Insurance Card</a:t>
            </a:r>
          </a:p>
        </p:txBody>
      </p:sp>
      <p:sp>
        <p:nvSpPr>
          <p:cNvPr id="659" name="Shape 65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None/>
            </a:pPr>
            <a:r>
              <a:rPr lang="en"/>
              <a:t>Card</a:t>
            </a:r>
          </a:p>
        </p:txBody>
      </p:sp>
      <p:grpSp>
        <p:nvGrpSpPr>
          <p:cNvPr id="665" name="Shape 665"/>
          <p:cNvGrpSpPr/>
          <p:nvPr/>
        </p:nvGrpSpPr>
        <p:grpSpPr>
          <a:xfrm>
            <a:off x="1090825" y="2144900"/>
            <a:ext cx="6962351" cy="4000700"/>
            <a:chOff x="1090825" y="2144900"/>
            <a:chExt cx="6962351" cy="4000700"/>
          </a:xfrm>
        </p:grpSpPr>
        <p:pic>
          <p:nvPicPr>
            <p:cNvPr id="666" name="Shape 666"/>
            <p:cNvPicPr preferRelativeResize="0"/>
            <p:nvPr/>
          </p:nvPicPr>
          <p:blipFill>
            <a:blip r:embed="rId3">
              <a:alphaModFix/>
            </a:blip>
            <a:stretch>
              <a:fillRect/>
            </a:stretch>
          </p:blipFill>
          <p:spPr>
            <a:xfrm>
              <a:off x="1090825" y="2144900"/>
              <a:ext cx="6962351" cy="4000700"/>
            </a:xfrm>
            <a:prstGeom prst="rect">
              <a:avLst/>
            </a:prstGeom>
            <a:noFill/>
            <a:ln>
              <a:noFill/>
            </a:ln>
          </p:spPr>
        </p:pic>
        <p:sp>
          <p:nvSpPr>
            <p:cNvPr id="667" name="Shape 667"/>
            <p:cNvSpPr txBox="1"/>
            <p:nvPr/>
          </p:nvSpPr>
          <p:spPr>
            <a:xfrm>
              <a:off x="4830425" y="2713400"/>
              <a:ext cx="2609100" cy="402600"/>
            </a:xfrm>
            <a:prstGeom prst="rect">
              <a:avLst/>
            </a:prstGeom>
            <a:noFill/>
            <a:ln>
              <a:noFill/>
            </a:ln>
          </p:spPr>
          <p:txBody>
            <a:bodyPr anchorCtr="0" anchor="t" bIns="91425" lIns="91425" rIns="91425" tIns="91425">
              <a:noAutofit/>
            </a:bodyPr>
            <a:lstStyle/>
            <a:p>
              <a:pPr>
                <a:spcBef>
                  <a:spcPts val="0"/>
                </a:spcBef>
                <a:buNone/>
              </a:pPr>
              <a:r>
                <a:rPr lang="en" sz="1800"/>
                <a:t>24A3UO8RE64H102</a:t>
              </a:r>
            </a:p>
          </p:txBody>
        </p:sp>
      </p:grpSp>
      <p:sp>
        <p:nvSpPr>
          <p:cNvPr id="668" name="Shape 668"/>
          <p:cNvSpPr/>
          <p:nvPr/>
        </p:nvSpPr>
        <p:spPr>
          <a:xfrm flipH="1">
            <a:off x="8053169" y="2713250"/>
            <a:ext cx="909600" cy="402899"/>
          </a:xfrm>
          <a:prstGeom prst="rightArrow">
            <a:avLst>
              <a:gd fmla="val 50000" name="adj1"/>
              <a:gd fmla="val 50000" name="adj2"/>
            </a:avLst>
          </a:prstGeom>
          <a:solidFill>
            <a:srgbClr val="EA9999"/>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69" name="Shape 66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3" name="Shape 673"/>
        <p:cNvGrpSpPr/>
        <p:nvPr/>
      </p:nvGrpSpPr>
      <p:grpSpPr>
        <a:xfrm>
          <a:off x="0" y="0"/>
          <a:ext cx="0" cy="0"/>
          <a:chOff x="0" y="0"/>
          <a:chExt cx="0" cy="0"/>
        </a:xfrm>
      </p:grpSpPr>
      <p:sp>
        <p:nvSpPr>
          <p:cNvPr id="674" name="Shape 674"/>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Card</a:t>
            </a:r>
          </a:p>
        </p:txBody>
      </p:sp>
      <p:pic>
        <p:nvPicPr>
          <p:cNvPr id="675" name="Shape 675"/>
          <p:cNvPicPr preferRelativeResize="0"/>
          <p:nvPr/>
        </p:nvPicPr>
        <p:blipFill>
          <a:blip r:embed="rId3">
            <a:alphaModFix/>
          </a:blip>
          <a:stretch>
            <a:fillRect/>
          </a:stretch>
        </p:blipFill>
        <p:spPr>
          <a:xfrm rot="5400000">
            <a:off x="5665675" y="3303137"/>
            <a:ext cx="3170174" cy="1815450"/>
          </a:xfrm>
          <a:prstGeom prst="rect">
            <a:avLst/>
          </a:prstGeom>
          <a:noFill/>
          <a:ln cap="flat" cmpd="sng" w="19050">
            <a:solidFill>
              <a:srgbClr val="666666"/>
            </a:solidFill>
            <a:prstDash val="solid"/>
            <a:round/>
            <a:headEnd len="med" w="med" type="none"/>
            <a:tailEnd len="med" w="med" type="none"/>
          </a:ln>
        </p:spPr>
      </p:pic>
      <p:pic>
        <p:nvPicPr>
          <p:cNvPr id="676" name="Shape 676"/>
          <p:cNvPicPr preferRelativeResize="0"/>
          <p:nvPr/>
        </p:nvPicPr>
        <p:blipFill>
          <a:blip r:embed="rId4">
            <a:alphaModFix/>
          </a:blip>
          <a:stretch>
            <a:fillRect/>
          </a:stretch>
        </p:blipFill>
        <p:spPr>
          <a:xfrm>
            <a:off x="-506900" y="1772475"/>
            <a:ext cx="4876800" cy="4876800"/>
          </a:xfrm>
          <a:prstGeom prst="rect">
            <a:avLst/>
          </a:prstGeom>
          <a:noFill/>
          <a:ln>
            <a:noFill/>
          </a:ln>
        </p:spPr>
      </p:pic>
      <p:pic>
        <p:nvPicPr>
          <p:cNvPr id="677" name="Shape 677"/>
          <p:cNvPicPr preferRelativeResize="0"/>
          <p:nvPr/>
        </p:nvPicPr>
        <p:blipFill>
          <a:blip r:embed="rId5">
            <a:alphaModFix/>
          </a:blip>
          <a:stretch>
            <a:fillRect/>
          </a:stretch>
        </p:blipFill>
        <p:spPr>
          <a:xfrm>
            <a:off x="3653625" y="3607500"/>
            <a:ext cx="2081425" cy="1206774"/>
          </a:xfrm>
          <a:prstGeom prst="rect">
            <a:avLst/>
          </a:prstGeom>
          <a:noFill/>
          <a:ln>
            <a:noFill/>
          </a:ln>
        </p:spPr>
      </p:pic>
      <p:sp>
        <p:nvSpPr>
          <p:cNvPr id="678" name="Shape 678"/>
          <p:cNvSpPr/>
          <p:nvPr/>
        </p:nvSpPr>
        <p:spPr>
          <a:xfrm>
            <a:off x="3503525" y="3092712"/>
            <a:ext cx="2624100" cy="2534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79" name="Shape 679"/>
          <p:cNvSpPr/>
          <p:nvPr/>
        </p:nvSpPr>
        <p:spPr>
          <a:xfrm rot="10800000">
            <a:off x="3503527" y="5075537"/>
            <a:ext cx="2624100" cy="2534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80" name="Shape 680"/>
          <p:cNvSpPr txBox="1"/>
          <p:nvPr/>
        </p:nvSpPr>
        <p:spPr>
          <a:xfrm>
            <a:off x="4174425" y="2698475"/>
            <a:ext cx="1460999" cy="394200"/>
          </a:xfrm>
          <a:prstGeom prst="rect">
            <a:avLst/>
          </a:prstGeom>
          <a:noFill/>
          <a:ln>
            <a:noFill/>
          </a:ln>
        </p:spPr>
        <p:txBody>
          <a:bodyPr anchorCtr="0" anchor="t" bIns="91425" lIns="91425" rIns="91425" tIns="91425">
            <a:noAutofit/>
          </a:bodyPr>
          <a:lstStyle/>
          <a:p>
            <a:pPr>
              <a:spcBef>
                <a:spcPts val="0"/>
              </a:spcBef>
              <a:buNone/>
            </a:pPr>
            <a:r>
              <a:rPr b="1" lang="en" sz="1800"/>
              <a:t>Write data</a:t>
            </a:r>
          </a:p>
        </p:txBody>
      </p:sp>
      <p:sp>
        <p:nvSpPr>
          <p:cNvPr id="681" name="Shape 681"/>
          <p:cNvSpPr txBox="1"/>
          <p:nvPr/>
        </p:nvSpPr>
        <p:spPr>
          <a:xfrm>
            <a:off x="4174425" y="5329100"/>
            <a:ext cx="1460999" cy="394200"/>
          </a:xfrm>
          <a:prstGeom prst="rect">
            <a:avLst/>
          </a:prstGeom>
          <a:noFill/>
          <a:ln>
            <a:noFill/>
          </a:ln>
        </p:spPr>
        <p:txBody>
          <a:bodyPr anchorCtr="0" anchor="t" bIns="91425" lIns="91425" rIns="91425" tIns="91425">
            <a:noAutofit/>
          </a:bodyPr>
          <a:lstStyle/>
          <a:p>
            <a:pPr lvl="0" rtl="0">
              <a:spcBef>
                <a:spcPts val="0"/>
              </a:spcBef>
              <a:buNone/>
            </a:pPr>
            <a:r>
              <a:rPr b="1" lang="en" sz="1800"/>
              <a:t>Read data</a:t>
            </a:r>
          </a:p>
        </p:txBody>
      </p:sp>
      <p:sp>
        <p:nvSpPr>
          <p:cNvPr id="682" name="Shape 68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6" name="Shape 686"/>
        <p:cNvGrpSpPr/>
        <p:nvPr/>
      </p:nvGrpSpPr>
      <p:grpSpPr>
        <a:xfrm>
          <a:off x="0" y="0"/>
          <a:ext cx="0" cy="0"/>
          <a:chOff x="0" y="0"/>
          <a:chExt cx="0" cy="0"/>
        </a:xfrm>
      </p:grpSpPr>
      <p:sp>
        <p:nvSpPr>
          <p:cNvPr id="687" name="Shape 687"/>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Card</a:t>
            </a:r>
          </a:p>
        </p:txBody>
      </p:sp>
      <p:grpSp>
        <p:nvGrpSpPr>
          <p:cNvPr id="688" name="Shape 688"/>
          <p:cNvGrpSpPr/>
          <p:nvPr/>
        </p:nvGrpSpPr>
        <p:grpSpPr>
          <a:xfrm>
            <a:off x="3243200" y="2722850"/>
            <a:ext cx="1814399" cy="989424"/>
            <a:chOff x="4336150" y="2394850"/>
            <a:chExt cx="1814399" cy="989424"/>
          </a:xfrm>
        </p:grpSpPr>
        <p:sp>
          <p:nvSpPr>
            <p:cNvPr id="689" name="Shape 689"/>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690" name="Shape 69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691" name="Shape 691"/>
          <p:cNvGrpSpPr/>
          <p:nvPr/>
        </p:nvGrpSpPr>
        <p:grpSpPr>
          <a:xfrm>
            <a:off x="138186" y="2204400"/>
            <a:ext cx="2181398" cy="2237249"/>
            <a:chOff x="6962635" y="1122320"/>
            <a:chExt cx="1238445" cy="1270154"/>
          </a:xfrm>
        </p:grpSpPr>
        <p:grpSp>
          <p:nvGrpSpPr>
            <p:cNvPr id="692" name="Shape 692"/>
            <p:cNvGrpSpPr/>
            <p:nvPr/>
          </p:nvGrpSpPr>
          <p:grpSpPr>
            <a:xfrm rot="-880933">
              <a:off x="7025919" y="1252736"/>
              <a:ext cx="1111877" cy="642612"/>
              <a:chOff x="6437825" y="1680725"/>
              <a:chExt cx="1635599" cy="945300"/>
            </a:xfrm>
          </p:grpSpPr>
          <p:sp>
            <p:nvSpPr>
              <p:cNvPr id="693" name="Shape 693"/>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694" name="Shape 694"/>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695" name="Shape 695"/>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696" name="Shape 696"/>
              <p:cNvSpPr txBox="1"/>
              <p:nvPr/>
            </p:nvSpPr>
            <p:spPr>
              <a:xfrm>
                <a:off x="6605734" y="2106314"/>
                <a:ext cx="1339199" cy="479999"/>
              </a:xfrm>
              <a:prstGeom prst="rect">
                <a:avLst/>
              </a:prstGeom>
              <a:noFill/>
              <a:ln>
                <a:noFill/>
              </a:ln>
            </p:spPr>
            <p:txBody>
              <a:bodyPr anchorCtr="0" anchor="t" bIns="91425" lIns="91425" rIns="91425" tIns="91425">
                <a:noAutofit/>
              </a:bodyPr>
              <a:lstStyle/>
              <a:p>
                <a:pPr rtl="0" algn="ctr">
                  <a:spcBef>
                    <a:spcPts val="0"/>
                  </a:spcBef>
                  <a:buNone/>
                </a:pPr>
                <a:r>
                  <a:rPr b="1" lang="en"/>
                  <a:t>Manufacture ID</a:t>
                </a:r>
              </a:p>
              <a:p>
                <a:pPr lvl="0" rtl="0" algn="ctr">
                  <a:spcBef>
                    <a:spcPts val="0"/>
                  </a:spcBef>
                  <a:buNone/>
                </a:pPr>
                <a:r>
                  <a:rPr b="1" lang="en"/>
                  <a:t>A1B2C</a:t>
                </a:r>
              </a:p>
            </p:txBody>
          </p:sp>
        </p:grpSp>
        <p:sp>
          <p:nvSpPr>
            <p:cNvPr id="697" name="Shape 697"/>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698" name="Shape 69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699" name="Shape 699"/>
          <p:cNvSpPr/>
          <p:nvPr/>
        </p:nvSpPr>
        <p:spPr>
          <a:xfrm rot="-875037">
            <a:off x="498076" y="2947434"/>
            <a:ext cx="1606047" cy="540254"/>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700" name="Shape 700"/>
          <p:cNvCxnSpPr>
            <a:stCxn id="699" idx="3"/>
          </p:cNvCxnSpPr>
          <p:nvPr/>
        </p:nvCxnSpPr>
        <p:spPr>
          <a:xfrm>
            <a:off x="2078249" y="3015361"/>
            <a:ext cx="1247100" cy="2178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4" name="Shape 704"/>
        <p:cNvGrpSpPr/>
        <p:nvPr/>
      </p:nvGrpSpPr>
      <p:grpSpPr>
        <a:xfrm>
          <a:off x="0" y="0"/>
          <a:ext cx="0" cy="0"/>
          <a:chOff x="0" y="0"/>
          <a:chExt cx="0" cy="0"/>
        </a:xfrm>
      </p:grpSpPr>
      <p:sp>
        <p:nvSpPr>
          <p:cNvPr id="705" name="Shape 70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706" name="Shape 706"/>
          <p:cNvGrpSpPr/>
          <p:nvPr/>
        </p:nvGrpSpPr>
        <p:grpSpPr>
          <a:xfrm>
            <a:off x="3243200" y="2722850"/>
            <a:ext cx="1814399" cy="989424"/>
            <a:chOff x="4336150" y="2394850"/>
            <a:chExt cx="1814399" cy="989424"/>
          </a:xfrm>
        </p:grpSpPr>
        <p:sp>
          <p:nvSpPr>
            <p:cNvPr id="707" name="Shape 707"/>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708" name="Shape 70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709" name="Shape 709"/>
          <p:cNvGrpSpPr/>
          <p:nvPr/>
        </p:nvGrpSpPr>
        <p:grpSpPr>
          <a:xfrm>
            <a:off x="6872400" y="5722800"/>
            <a:ext cx="1814399" cy="956425"/>
            <a:chOff x="4336150" y="2394850"/>
            <a:chExt cx="1814399" cy="956425"/>
          </a:xfrm>
        </p:grpSpPr>
        <p:sp>
          <p:nvSpPr>
            <p:cNvPr id="710" name="Shape 710"/>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711" name="Shape 71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cxnSp>
        <p:nvCxnSpPr>
          <p:cNvPr id="712" name="Shape 712"/>
          <p:cNvCxnSpPr>
            <a:stCxn id="707" idx="3"/>
            <a:endCxn id="711" idx="1"/>
          </p:cNvCxnSpPr>
          <p:nvPr/>
        </p:nvCxnSpPr>
        <p:spPr>
          <a:xfrm>
            <a:off x="5057599" y="3374624"/>
            <a:ext cx="1814699" cy="2529600"/>
          </a:xfrm>
          <a:prstGeom prst="straightConnector1">
            <a:avLst/>
          </a:prstGeom>
          <a:noFill/>
          <a:ln cap="flat" cmpd="sng" w="38100">
            <a:solidFill>
              <a:srgbClr val="FF0000"/>
            </a:solidFill>
            <a:prstDash val="solid"/>
            <a:round/>
            <a:headEnd len="lg" w="lg" type="none"/>
            <a:tailEnd len="lg" w="lg" type="none"/>
          </a:ln>
        </p:spPr>
      </p:cxnSp>
      <p:sp>
        <p:nvSpPr>
          <p:cNvPr id="713" name="Shape 713"/>
          <p:cNvSpPr txBox="1"/>
          <p:nvPr/>
        </p:nvSpPr>
        <p:spPr>
          <a:xfrm>
            <a:off x="5057600" y="30312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0..1</a:t>
            </a:r>
          </a:p>
        </p:txBody>
      </p:sp>
      <p:sp>
        <p:nvSpPr>
          <p:cNvPr id="714" name="Shape 714"/>
          <p:cNvSpPr txBox="1"/>
          <p:nvPr/>
        </p:nvSpPr>
        <p:spPr>
          <a:xfrm>
            <a:off x="6649400" y="526072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1</a:t>
            </a:r>
          </a:p>
        </p:txBody>
      </p:sp>
      <p:sp>
        <p:nvSpPr>
          <p:cNvPr id="715" name="Shape 71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716" name="Shape 716"/>
          <p:cNvGrpSpPr/>
          <p:nvPr/>
        </p:nvGrpSpPr>
        <p:grpSpPr>
          <a:xfrm>
            <a:off x="138186" y="2204400"/>
            <a:ext cx="2181398" cy="2237249"/>
            <a:chOff x="6962635" y="1122320"/>
            <a:chExt cx="1238445" cy="1270154"/>
          </a:xfrm>
        </p:grpSpPr>
        <p:grpSp>
          <p:nvGrpSpPr>
            <p:cNvPr id="717" name="Shape 717"/>
            <p:cNvGrpSpPr/>
            <p:nvPr/>
          </p:nvGrpSpPr>
          <p:grpSpPr>
            <a:xfrm rot="-880933">
              <a:off x="7025919" y="1252736"/>
              <a:ext cx="1111877" cy="642612"/>
              <a:chOff x="6437825" y="1680725"/>
              <a:chExt cx="1635599" cy="945300"/>
            </a:xfrm>
          </p:grpSpPr>
          <p:sp>
            <p:nvSpPr>
              <p:cNvPr id="718" name="Shape 718"/>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19" name="Shape 719"/>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20" name="Shape 720"/>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21" name="Shape 721"/>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722" name="Shape 722"/>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723" name="Shape 723"/>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724" name="Shape 724"/>
          <p:cNvCxnSpPr>
            <a:stCxn id="723"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8" name="Shape 728"/>
        <p:cNvGrpSpPr/>
        <p:nvPr/>
      </p:nvGrpSpPr>
      <p:grpSpPr>
        <a:xfrm>
          <a:off x="0" y="0"/>
          <a:ext cx="0" cy="0"/>
          <a:chOff x="0" y="0"/>
          <a:chExt cx="0" cy="0"/>
        </a:xfrm>
      </p:grpSpPr>
      <p:sp>
        <p:nvSpPr>
          <p:cNvPr id="729" name="Shape 72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sp>
        <p:nvSpPr>
          <p:cNvPr id="730" name="Shape 730"/>
          <p:cNvSpPr txBox="1"/>
          <p:nvPr/>
        </p:nvSpPr>
        <p:spPr>
          <a:xfrm>
            <a:off x="2335650" y="5963475"/>
            <a:ext cx="4472700" cy="670800"/>
          </a:xfrm>
          <a:prstGeom prst="rect">
            <a:avLst/>
          </a:prstGeom>
          <a:noFill/>
          <a:ln>
            <a:noFill/>
          </a:ln>
        </p:spPr>
        <p:txBody>
          <a:bodyPr anchorCtr="0" anchor="t" bIns="91425" lIns="91425" rIns="91425" tIns="91425">
            <a:noAutofit/>
          </a:bodyPr>
          <a:lstStyle/>
          <a:p>
            <a:pPr algn="ctr">
              <a:spcBef>
                <a:spcPts val="0"/>
              </a:spcBef>
              <a:buNone/>
            </a:pPr>
            <a:r>
              <a:rPr b="1" lang="en" sz="2400"/>
              <a:t>Customer request new card</a:t>
            </a:r>
          </a:p>
        </p:txBody>
      </p:sp>
      <p:grpSp>
        <p:nvGrpSpPr>
          <p:cNvPr id="731" name="Shape 731"/>
          <p:cNvGrpSpPr/>
          <p:nvPr/>
        </p:nvGrpSpPr>
        <p:grpSpPr>
          <a:xfrm>
            <a:off x="2282685" y="2149270"/>
            <a:ext cx="1238445" cy="1270154"/>
            <a:chOff x="6962635" y="1122320"/>
            <a:chExt cx="1238445" cy="1270154"/>
          </a:xfrm>
        </p:grpSpPr>
        <p:grpSp>
          <p:nvGrpSpPr>
            <p:cNvPr id="732" name="Shape 732"/>
            <p:cNvGrpSpPr/>
            <p:nvPr/>
          </p:nvGrpSpPr>
          <p:grpSpPr>
            <a:xfrm rot="-880933">
              <a:off x="7025919" y="1252736"/>
              <a:ext cx="1111877" cy="642612"/>
              <a:chOff x="6437825" y="1680725"/>
              <a:chExt cx="1635599" cy="945300"/>
            </a:xfrm>
          </p:grpSpPr>
          <p:sp>
            <p:nvSpPr>
              <p:cNvPr id="733" name="Shape 733"/>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34" name="Shape 734"/>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35" name="Shape 735"/>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36" name="Shape 736"/>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737" name="Shape 737"/>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Old Card</a:t>
              </a:r>
            </a:p>
          </p:txBody>
        </p:sp>
      </p:grpSp>
      <p:grpSp>
        <p:nvGrpSpPr>
          <p:cNvPr id="738" name="Shape 738"/>
          <p:cNvGrpSpPr/>
          <p:nvPr/>
        </p:nvGrpSpPr>
        <p:grpSpPr>
          <a:xfrm>
            <a:off x="5622885" y="2038845"/>
            <a:ext cx="1238445" cy="1270154"/>
            <a:chOff x="6962635" y="1122320"/>
            <a:chExt cx="1238445" cy="1270154"/>
          </a:xfrm>
        </p:grpSpPr>
        <p:grpSp>
          <p:nvGrpSpPr>
            <p:cNvPr id="739" name="Shape 739"/>
            <p:cNvGrpSpPr/>
            <p:nvPr/>
          </p:nvGrpSpPr>
          <p:grpSpPr>
            <a:xfrm rot="-880933">
              <a:off x="7025919" y="1252736"/>
              <a:ext cx="1111877" cy="642612"/>
              <a:chOff x="6437825" y="1680725"/>
              <a:chExt cx="1635599" cy="945300"/>
            </a:xfrm>
          </p:grpSpPr>
          <p:sp>
            <p:nvSpPr>
              <p:cNvPr id="740" name="Shape 74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41" name="Shape 74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42" name="Shape 74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43" name="Shape 743"/>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H6381</a:t>
                </a:r>
              </a:p>
            </p:txBody>
          </p:sp>
        </p:grpSp>
        <p:sp>
          <p:nvSpPr>
            <p:cNvPr id="744" name="Shape 744"/>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New Card</a:t>
              </a:r>
            </a:p>
          </p:txBody>
        </p:sp>
      </p:grpSp>
      <p:sp>
        <p:nvSpPr>
          <p:cNvPr id="745" name="Shape 745"/>
          <p:cNvSpPr/>
          <p:nvPr/>
        </p:nvSpPr>
        <p:spPr>
          <a:xfrm>
            <a:off x="3684500" y="2038837"/>
            <a:ext cx="766800" cy="1491000"/>
          </a:xfrm>
          <a:prstGeom prst="curvedRight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46" name="Shape 746"/>
          <p:cNvSpPr/>
          <p:nvPr/>
        </p:nvSpPr>
        <p:spPr>
          <a:xfrm rot="10800000">
            <a:off x="4728274" y="1928412"/>
            <a:ext cx="766800" cy="1491000"/>
          </a:xfrm>
          <a:prstGeom prst="curvedRightArrow">
            <a:avLst>
              <a:gd fmla="val 25000" name="adj1"/>
              <a:gd fmla="val 50000" name="adj2"/>
              <a:gd fmla="val 25000" name="adj3"/>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747" name="Shape 747"/>
          <p:cNvCxnSpPr/>
          <p:nvPr/>
        </p:nvCxnSpPr>
        <p:spPr>
          <a:xfrm flipH="1">
            <a:off x="2361124" y="2180666"/>
            <a:ext cx="1046400" cy="826499"/>
          </a:xfrm>
          <a:prstGeom prst="straightConnector1">
            <a:avLst/>
          </a:prstGeom>
          <a:noFill/>
          <a:ln cap="flat" cmpd="sng" w="76200">
            <a:solidFill>
              <a:srgbClr val="FF0000"/>
            </a:solidFill>
            <a:prstDash val="solid"/>
            <a:round/>
            <a:headEnd len="lg" w="lg" type="none"/>
            <a:tailEnd len="lg" w="lg" type="none"/>
          </a:ln>
        </p:spPr>
      </p:cxnSp>
      <p:cxnSp>
        <p:nvCxnSpPr>
          <p:cNvPr id="748" name="Shape 748"/>
          <p:cNvCxnSpPr/>
          <p:nvPr/>
        </p:nvCxnSpPr>
        <p:spPr>
          <a:xfrm>
            <a:off x="2476322" y="2149275"/>
            <a:ext cx="879000" cy="993899"/>
          </a:xfrm>
          <a:prstGeom prst="straightConnector1">
            <a:avLst/>
          </a:prstGeom>
          <a:noFill/>
          <a:ln cap="flat" cmpd="sng" w="76200">
            <a:solidFill>
              <a:srgbClr val="FF0000"/>
            </a:solidFill>
            <a:prstDash val="solid"/>
            <a:round/>
            <a:headEnd len="lg" w="lg" type="none"/>
            <a:tailEnd len="lg" w="lg" type="none"/>
          </a:ln>
        </p:spPr>
      </p:cxnSp>
      <p:pic>
        <p:nvPicPr>
          <p:cNvPr id="749" name="Shape 749"/>
          <p:cNvPicPr preferRelativeResize="0"/>
          <p:nvPr/>
        </p:nvPicPr>
        <p:blipFill>
          <a:blip r:embed="rId3">
            <a:alphaModFix/>
          </a:blip>
          <a:stretch>
            <a:fillRect/>
          </a:stretch>
        </p:blipFill>
        <p:spPr>
          <a:xfrm>
            <a:off x="3684500" y="3615225"/>
            <a:ext cx="1837475" cy="1837475"/>
          </a:xfrm>
          <a:prstGeom prst="rect">
            <a:avLst/>
          </a:prstGeom>
          <a:noFill/>
          <a:ln>
            <a:noFill/>
          </a:ln>
        </p:spPr>
      </p:pic>
      <p:pic>
        <p:nvPicPr>
          <p:cNvPr id="750" name="Shape 750"/>
          <p:cNvPicPr preferRelativeResize="0"/>
          <p:nvPr/>
        </p:nvPicPr>
        <p:blipFill>
          <a:blip r:embed="rId4">
            <a:alphaModFix/>
          </a:blip>
          <a:stretch>
            <a:fillRect/>
          </a:stretch>
        </p:blipFill>
        <p:spPr>
          <a:xfrm>
            <a:off x="6591562" y="2446433"/>
            <a:ext cx="503875" cy="399575"/>
          </a:xfrm>
          <a:prstGeom prst="rect">
            <a:avLst/>
          </a:prstGeom>
          <a:noFill/>
          <a:ln>
            <a:noFill/>
          </a:ln>
        </p:spPr>
      </p:pic>
      <p:sp>
        <p:nvSpPr>
          <p:cNvPr id="751" name="Shape 75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 name="Shape 755"/>
        <p:cNvGrpSpPr/>
        <p:nvPr/>
      </p:nvGrpSpPr>
      <p:grpSpPr>
        <a:xfrm>
          <a:off x="0" y="0"/>
          <a:ext cx="0" cy="0"/>
          <a:chOff x="0" y="0"/>
          <a:chExt cx="0" cy="0"/>
        </a:xfrm>
      </p:grpSpPr>
      <p:sp>
        <p:nvSpPr>
          <p:cNvPr id="756" name="Shape 75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757" name="Shape 757"/>
          <p:cNvGrpSpPr/>
          <p:nvPr/>
        </p:nvGrpSpPr>
        <p:grpSpPr>
          <a:xfrm>
            <a:off x="3243200" y="2722850"/>
            <a:ext cx="1814399" cy="989424"/>
            <a:chOff x="4336150" y="2394850"/>
            <a:chExt cx="1814399" cy="989424"/>
          </a:xfrm>
        </p:grpSpPr>
        <p:sp>
          <p:nvSpPr>
            <p:cNvPr id="758" name="Shape 758"/>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759" name="Shape 75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760" name="Shape 760"/>
          <p:cNvGrpSpPr/>
          <p:nvPr/>
        </p:nvGrpSpPr>
        <p:grpSpPr>
          <a:xfrm>
            <a:off x="6872400" y="5722800"/>
            <a:ext cx="1814399" cy="956425"/>
            <a:chOff x="4336150" y="2394850"/>
            <a:chExt cx="1814399" cy="956425"/>
          </a:xfrm>
        </p:grpSpPr>
        <p:sp>
          <p:nvSpPr>
            <p:cNvPr id="761" name="Shape 761"/>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762" name="Shape 76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cxnSp>
        <p:nvCxnSpPr>
          <p:cNvPr id="763" name="Shape 763"/>
          <p:cNvCxnSpPr>
            <a:stCxn id="758" idx="3"/>
            <a:endCxn id="762" idx="1"/>
          </p:cNvCxnSpPr>
          <p:nvPr/>
        </p:nvCxnSpPr>
        <p:spPr>
          <a:xfrm>
            <a:off x="5057599" y="3374624"/>
            <a:ext cx="1814699" cy="2529600"/>
          </a:xfrm>
          <a:prstGeom prst="straightConnector1">
            <a:avLst/>
          </a:prstGeom>
          <a:noFill/>
          <a:ln cap="flat" cmpd="sng" w="19050">
            <a:solidFill>
              <a:schemeClr val="dk2"/>
            </a:solidFill>
            <a:prstDash val="solid"/>
            <a:round/>
            <a:headEnd len="lg" w="lg" type="none"/>
            <a:tailEnd len="lg" w="lg" type="none"/>
          </a:ln>
        </p:spPr>
      </p:cxnSp>
      <p:sp>
        <p:nvSpPr>
          <p:cNvPr id="764" name="Shape 764"/>
          <p:cNvSpPr txBox="1"/>
          <p:nvPr/>
        </p:nvSpPr>
        <p:spPr>
          <a:xfrm>
            <a:off x="5057600" y="30312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0..*</a:t>
            </a:r>
          </a:p>
        </p:txBody>
      </p:sp>
      <p:sp>
        <p:nvSpPr>
          <p:cNvPr id="765" name="Shape 765"/>
          <p:cNvSpPr txBox="1"/>
          <p:nvPr/>
        </p:nvSpPr>
        <p:spPr>
          <a:xfrm>
            <a:off x="6649400" y="526072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0..1</a:t>
            </a:r>
          </a:p>
        </p:txBody>
      </p:sp>
      <p:sp>
        <p:nvSpPr>
          <p:cNvPr id="766" name="Shape 766"/>
          <p:cNvSpPr/>
          <p:nvPr/>
        </p:nvSpPr>
        <p:spPr>
          <a:xfrm>
            <a:off x="4293700" y="6182700"/>
            <a:ext cx="248983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at a time</a:t>
            </a:r>
          </a:p>
        </p:txBody>
      </p:sp>
      <p:sp>
        <p:nvSpPr>
          <p:cNvPr id="767" name="Shape 76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768" name="Shape 768"/>
          <p:cNvGrpSpPr/>
          <p:nvPr/>
        </p:nvGrpSpPr>
        <p:grpSpPr>
          <a:xfrm>
            <a:off x="138186" y="2204400"/>
            <a:ext cx="2181398" cy="2237249"/>
            <a:chOff x="6962635" y="1122320"/>
            <a:chExt cx="1238445" cy="1270154"/>
          </a:xfrm>
        </p:grpSpPr>
        <p:grpSp>
          <p:nvGrpSpPr>
            <p:cNvPr id="769" name="Shape 769"/>
            <p:cNvGrpSpPr/>
            <p:nvPr/>
          </p:nvGrpSpPr>
          <p:grpSpPr>
            <a:xfrm rot="-880933">
              <a:off x="7025919" y="1252736"/>
              <a:ext cx="1111877" cy="642612"/>
              <a:chOff x="6437825" y="1680725"/>
              <a:chExt cx="1635599" cy="945300"/>
            </a:xfrm>
          </p:grpSpPr>
          <p:sp>
            <p:nvSpPr>
              <p:cNvPr id="770" name="Shape 77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71" name="Shape 77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772" name="Shape 77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73" name="Shape 773"/>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774" name="Shape 774"/>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775" name="Shape 775"/>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776" name="Shape 776"/>
          <p:cNvCxnSpPr>
            <a:stCxn id="775"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rtl="0">
              <a:spcBef>
                <a:spcPts val="0"/>
              </a:spcBef>
              <a:buAutoNum type="arabicPeriod"/>
            </a:pPr>
            <a:r>
              <a:rPr lang="en"/>
              <a:t>Problems</a:t>
            </a:r>
          </a:p>
        </p:txBody>
      </p:sp>
      <p:sp>
        <p:nvSpPr>
          <p:cNvPr id="74" name="Shape 74"/>
          <p:cNvSpPr txBox="1"/>
          <p:nvPr/>
        </p:nvSpPr>
        <p:spPr>
          <a:xfrm>
            <a:off x="1838700" y="5834325"/>
            <a:ext cx="6096899" cy="889200"/>
          </a:xfrm>
          <a:prstGeom prst="rect">
            <a:avLst/>
          </a:prstGeom>
          <a:noFill/>
          <a:ln>
            <a:noFill/>
          </a:ln>
        </p:spPr>
        <p:txBody>
          <a:bodyPr anchorCtr="0" anchor="ctr" bIns="91425" lIns="91425" rIns="91425" tIns="91425">
            <a:noAutofit/>
          </a:bodyPr>
          <a:lstStyle/>
          <a:p>
            <a:pPr lvl="0" rtl="0">
              <a:spcBef>
                <a:spcPts val="600"/>
              </a:spcBef>
              <a:spcAft>
                <a:spcPts val="600"/>
              </a:spcAft>
              <a:buNone/>
            </a:pPr>
            <a:r>
              <a:rPr lang="en" sz="2000">
                <a:solidFill>
                  <a:schemeClr val="dk1"/>
                </a:solidFill>
              </a:rPr>
              <a:t>Customer </a:t>
            </a:r>
            <a:r>
              <a:rPr b="1" lang="en" sz="2000">
                <a:solidFill>
                  <a:schemeClr val="dk1"/>
                </a:solidFill>
              </a:rPr>
              <a:t>cannot renew expired contract</a:t>
            </a:r>
          </a:p>
        </p:txBody>
      </p:sp>
      <p:sp>
        <p:nvSpPr>
          <p:cNvPr id="75" name="Shape 7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76" name="Shape 76"/>
          <p:cNvPicPr preferRelativeResize="0"/>
          <p:nvPr/>
        </p:nvPicPr>
        <p:blipFill>
          <a:blip r:embed="rId3">
            <a:alphaModFix/>
          </a:blip>
          <a:stretch>
            <a:fillRect/>
          </a:stretch>
        </p:blipFill>
        <p:spPr>
          <a:xfrm>
            <a:off x="1172675" y="3003412"/>
            <a:ext cx="1956550" cy="2487474"/>
          </a:xfrm>
          <a:prstGeom prst="rect">
            <a:avLst/>
          </a:prstGeom>
          <a:noFill/>
          <a:ln>
            <a:noFill/>
          </a:ln>
        </p:spPr>
      </p:pic>
      <p:sp>
        <p:nvSpPr>
          <p:cNvPr id="77" name="Shape 77"/>
          <p:cNvSpPr/>
          <p:nvPr/>
        </p:nvSpPr>
        <p:spPr>
          <a:xfrm>
            <a:off x="3478450" y="4097287"/>
            <a:ext cx="2489400" cy="3392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8" name="Shape 78"/>
          <p:cNvSpPr txBox="1"/>
          <p:nvPr/>
        </p:nvSpPr>
        <p:spPr>
          <a:xfrm>
            <a:off x="3692800" y="3586212"/>
            <a:ext cx="2060700" cy="329699"/>
          </a:xfrm>
          <a:prstGeom prst="rect">
            <a:avLst/>
          </a:prstGeom>
          <a:noFill/>
          <a:ln>
            <a:noFill/>
          </a:ln>
        </p:spPr>
        <p:txBody>
          <a:bodyPr anchorCtr="0" anchor="t" bIns="91425" lIns="91425" rIns="91425" tIns="91425">
            <a:noAutofit/>
          </a:bodyPr>
          <a:lstStyle/>
          <a:p>
            <a:pPr lvl="0" rtl="0" algn="ctr">
              <a:spcBef>
                <a:spcPts val="0"/>
              </a:spcBef>
              <a:buNone/>
            </a:pPr>
            <a:r>
              <a:rPr b="1" lang="en" sz="3000"/>
              <a:t>Expired</a:t>
            </a:r>
          </a:p>
        </p:txBody>
      </p:sp>
      <p:pic>
        <p:nvPicPr>
          <p:cNvPr id="79" name="Shape 79"/>
          <p:cNvPicPr preferRelativeResize="0"/>
          <p:nvPr/>
        </p:nvPicPr>
        <p:blipFill>
          <a:blip r:embed="rId4">
            <a:alphaModFix/>
          </a:blip>
          <a:stretch>
            <a:fillRect/>
          </a:stretch>
        </p:blipFill>
        <p:spPr>
          <a:xfrm>
            <a:off x="6152225" y="3615892"/>
            <a:ext cx="1605350" cy="1262524"/>
          </a:xfrm>
          <a:prstGeom prst="rect">
            <a:avLst/>
          </a:prstGeom>
          <a:noFill/>
          <a:ln>
            <a:noFill/>
          </a:ln>
        </p:spPr>
      </p:pic>
      <p:sp>
        <p:nvSpPr>
          <p:cNvPr id="80" name="Shape 80"/>
          <p:cNvSpPr/>
          <p:nvPr/>
        </p:nvSpPr>
        <p:spPr>
          <a:xfrm>
            <a:off x="1374750"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81" name="Shape 81"/>
          <p:cNvSpPr/>
          <p:nvPr/>
        </p:nvSpPr>
        <p:spPr>
          <a:xfrm>
            <a:off x="3209837"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0" name="Shape 780"/>
        <p:cNvGrpSpPr/>
        <p:nvPr/>
      </p:nvGrpSpPr>
      <p:grpSpPr>
        <a:xfrm>
          <a:off x="0" y="0"/>
          <a:ext cx="0" cy="0"/>
          <a:chOff x="0" y="0"/>
          <a:chExt cx="0" cy="0"/>
        </a:xfrm>
      </p:grpSpPr>
      <p:sp>
        <p:nvSpPr>
          <p:cNvPr id="781" name="Shape 78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Card</a:t>
            </a:r>
          </a:p>
        </p:txBody>
      </p:sp>
      <p:sp>
        <p:nvSpPr>
          <p:cNvPr id="782" name="Shape 782"/>
          <p:cNvSpPr txBox="1"/>
          <p:nvPr/>
        </p:nvSpPr>
        <p:spPr>
          <a:xfrm>
            <a:off x="2335650" y="5963475"/>
            <a:ext cx="4472700" cy="670800"/>
          </a:xfrm>
          <a:prstGeom prst="rect">
            <a:avLst/>
          </a:prstGeom>
          <a:noFill/>
          <a:ln>
            <a:noFill/>
          </a:ln>
        </p:spPr>
        <p:txBody>
          <a:bodyPr anchorCtr="0" anchor="t" bIns="91425" lIns="91425" rIns="91425" tIns="91425">
            <a:noAutofit/>
          </a:bodyPr>
          <a:lstStyle/>
          <a:p>
            <a:pPr lvl="0" rtl="0" algn="ctr">
              <a:spcBef>
                <a:spcPts val="0"/>
              </a:spcBef>
              <a:buNone/>
            </a:pPr>
            <a:r>
              <a:rPr b="1" lang="en" sz="2400"/>
              <a:t>Recycle card</a:t>
            </a:r>
          </a:p>
        </p:txBody>
      </p:sp>
      <p:grpSp>
        <p:nvGrpSpPr>
          <p:cNvPr id="783" name="Shape 783"/>
          <p:cNvGrpSpPr/>
          <p:nvPr/>
        </p:nvGrpSpPr>
        <p:grpSpPr>
          <a:xfrm>
            <a:off x="7553910" y="2038845"/>
            <a:ext cx="1238445" cy="1270154"/>
            <a:chOff x="6962635" y="1122320"/>
            <a:chExt cx="1238445" cy="1270154"/>
          </a:xfrm>
        </p:grpSpPr>
        <p:grpSp>
          <p:nvGrpSpPr>
            <p:cNvPr id="784" name="Shape 784"/>
            <p:cNvGrpSpPr/>
            <p:nvPr/>
          </p:nvGrpSpPr>
          <p:grpSpPr>
            <a:xfrm rot="-880933">
              <a:off x="7025919" y="1252736"/>
              <a:ext cx="1111877" cy="642612"/>
              <a:chOff x="6437825" y="1680725"/>
              <a:chExt cx="1635599" cy="945300"/>
            </a:xfrm>
          </p:grpSpPr>
          <p:sp>
            <p:nvSpPr>
              <p:cNvPr id="785" name="Shape 785"/>
              <p:cNvSpPr/>
              <p:nvPr/>
            </p:nvSpPr>
            <p:spPr>
              <a:xfrm>
                <a:off x="6437825" y="1680725"/>
                <a:ext cx="1635599" cy="945300"/>
              </a:xfrm>
              <a:prstGeom prst="roundRect">
                <a:avLst>
                  <a:gd fmla="val 16667" name="adj"/>
                </a:avLst>
              </a:prstGeom>
              <a:solidFill>
                <a:srgbClr val="FFFFFF"/>
              </a:solidFill>
              <a:ln cap="flat" cmpd="sng" w="19050">
                <a:solidFill>
                  <a:srgbClr val="B7B7B7"/>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86" name="Shape 786"/>
              <p:cNvSpPr/>
              <p:nvPr/>
            </p:nvSpPr>
            <p:spPr>
              <a:xfrm>
                <a:off x="6452825" y="1890825"/>
                <a:ext cx="1620599" cy="194999"/>
              </a:xfrm>
              <a:prstGeom prst="rect">
                <a:avLst/>
              </a:prstGeom>
              <a:solidFill>
                <a:srgbClr val="CCCCCC"/>
              </a:solidFill>
              <a:ln>
                <a:noFill/>
              </a:ln>
            </p:spPr>
            <p:txBody>
              <a:bodyPr anchorCtr="0" anchor="ctr" bIns="91425" lIns="91425" rIns="91425" tIns="91425">
                <a:noAutofit/>
              </a:bodyPr>
              <a:lstStyle/>
              <a:p>
                <a:pPr>
                  <a:spcBef>
                    <a:spcPts val="0"/>
                  </a:spcBef>
                  <a:buNone/>
                </a:pPr>
                <a:r>
                  <a:t/>
                </a:r>
                <a:endParaRPr/>
              </a:p>
            </p:txBody>
          </p:sp>
          <p:sp>
            <p:nvSpPr>
              <p:cNvPr id="787" name="Shape 78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788" name="Shape 788"/>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H6381</a:t>
                </a:r>
              </a:p>
            </p:txBody>
          </p:sp>
        </p:grpSp>
        <p:sp>
          <p:nvSpPr>
            <p:cNvPr id="789" name="Shape 789"/>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New Card</a:t>
              </a:r>
            </a:p>
          </p:txBody>
        </p:sp>
      </p:grpSp>
      <p:sp>
        <p:nvSpPr>
          <p:cNvPr id="790" name="Shape 790"/>
          <p:cNvSpPr/>
          <p:nvPr/>
        </p:nvSpPr>
        <p:spPr>
          <a:xfrm>
            <a:off x="5615525" y="2038837"/>
            <a:ext cx="766800" cy="1491000"/>
          </a:xfrm>
          <a:prstGeom prst="curvedRightArrow">
            <a:avLst>
              <a:gd fmla="val 25000" name="adj1"/>
              <a:gd fmla="val 50000" name="adj2"/>
              <a:gd fmla="val 25000" name="adj3"/>
            </a:avLst>
          </a:prstGeom>
          <a:solidFill>
            <a:srgbClr val="D9D9D9"/>
          </a:solidFill>
          <a:ln cap="flat" cmpd="sng" w="19050">
            <a:solidFill>
              <a:srgbClr val="999999"/>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791" name="Shape 791"/>
          <p:cNvSpPr/>
          <p:nvPr/>
        </p:nvSpPr>
        <p:spPr>
          <a:xfrm rot="10800000">
            <a:off x="6659299" y="1928412"/>
            <a:ext cx="766800" cy="1491000"/>
          </a:xfrm>
          <a:prstGeom prst="curvedRightArrow">
            <a:avLst>
              <a:gd fmla="val 25000" name="adj1"/>
              <a:gd fmla="val 50000" name="adj2"/>
              <a:gd fmla="val 25000" name="adj3"/>
            </a:avLst>
          </a:prstGeom>
          <a:solidFill>
            <a:srgbClr val="D9D9D9"/>
          </a:solidFill>
          <a:ln cap="flat" cmpd="sng" w="19050">
            <a:solidFill>
              <a:srgbClr val="999999"/>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792" name="Shape 792"/>
          <p:cNvPicPr preferRelativeResize="0"/>
          <p:nvPr/>
        </p:nvPicPr>
        <p:blipFill>
          <a:blip r:embed="rId3">
            <a:alphaModFix/>
          </a:blip>
          <a:stretch>
            <a:fillRect/>
          </a:stretch>
        </p:blipFill>
        <p:spPr>
          <a:xfrm>
            <a:off x="5615525" y="3615225"/>
            <a:ext cx="1837475" cy="1837475"/>
          </a:xfrm>
          <a:prstGeom prst="rect">
            <a:avLst/>
          </a:prstGeom>
          <a:noFill/>
          <a:ln>
            <a:noFill/>
          </a:ln>
        </p:spPr>
      </p:pic>
      <p:pic>
        <p:nvPicPr>
          <p:cNvPr id="793" name="Shape 793"/>
          <p:cNvPicPr preferRelativeResize="0"/>
          <p:nvPr/>
        </p:nvPicPr>
        <p:blipFill>
          <a:blip r:embed="rId4">
            <a:alphaModFix/>
          </a:blip>
          <a:stretch>
            <a:fillRect/>
          </a:stretch>
        </p:blipFill>
        <p:spPr>
          <a:xfrm>
            <a:off x="8479987" y="2474146"/>
            <a:ext cx="503875" cy="399575"/>
          </a:xfrm>
          <a:prstGeom prst="rect">
            <a:avLst/>
          </a:prstGeom>
          <a:noFill/>
          <a:ln>
            <a:noFill/>
          </a:ln>
        </p:spPr>
      </p:pic>
      <p:grpSp>
        <p:nvGrpSpPr>
          <p:cNvPr id="794" name="Shape 794"/>
          <p:cNvGrpSpPr/>
          <p:nvPr/>
        </p:nvGrpSpPr>
        <p:grpSpPr>
          <a:xfrm>
            <a:off x="2335650" y="1755162"/>
            <a:ext cx="3462300" cy="1837500"/>
            <a:chOff x="1320500" y="4059237"/>
            <a:chExt cx="3462300" cy="1837500"/>
          </a:xfrm>
        </p:grpSpPr>
        <p:sp>
          <p:nvSpPr>
            <p:cNvPr id="795" name="Shape 795"/>
            <p:cNvSpPr/>
            <p:nvPr/>
          </p:nvSpPr>
          <p:spPr>
            <a:xfrm>
              <a:off x="2945300" y="4059237"/>
              <a:ext cx="1837500" cy="1837500"/>
            </a:xfrm>
            <a:prstGeom prst="ellipse">
              <a:avLst/>
            </a:prstGeom>
            <a:noFill/>
            <a:ln cap="flat" cmpd="sng" w="38100">
              <a:solidFill>
                <a:srgbClr val="FF99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cxnSp>
          <p:nvCxnSpPr>
            <p:cNvPr id="796" name="Shape 796"/>
            <p:cNvCxnSpPr>
              <a:stCxn id="795" idx="2"/>
            </p:cNvCxnSpPr>
            <p:nvPr/>
          </p:nvCxnSpPr>
          <p:spPr>
            <a:xfrm rot="10800000">
              <a:off x="1320500" y="4977987"/>
              <a:ext cx="1624800" cy="0"/>
            </a:xfrm>
            <a:prstGeom prst="straightConnector1">
              <a:avLst/>
            </a:prstGeom>
            <a:noFill/>
            <a:ln cap="flat" cmpd="sng" w="76200">
              <a:solidFill>
                <a:srgbClr val="FF9900"/>
              </a:solidFill>
              <a:prstDash val="solid"/>
              <a:round/>
              <a:headEnd len="lg" w="lg" type="none"/>
              <a:tailEnd len="lg" w="lg" type="triangle"/>
            </a:ln>
          </p:spPr>
        </p:cxnSp>
      </p:grpSp>
      <p:sp>
        <p:nvSpPr>
          <p:cNvPr id="797" name="Shape 797"/>
          <p:cNvSpPr txBox="1"/>
          <p:nvPr/>
        </p:nvSpPr>
        <p:spPr>
          <a:xfrm>
            <a:off x="2495975" y="2038850"/>
            <a:ext cx="1519199" cy="315900"/>
          </a:xfrm>
          <a:prstGeom prst="rect">
            <a:avLst/>
          </a:prstGeom>
          <a:noFill/>
          <a:ln>
            <a:noFill/>
          </a:ln>
        </p:spPr>
        <p:txBody>
          <a:bodyPr anchorCtr="0" anchor="t" bIns="91425" lIns="91425" rIns="91425" tIns="91425">
            <a:noAutofit/>
          </a:bodyPr>
          <a:lstStyle/>
          <a:p>
            <a:pPr>
              <a:spcBef>
                <a:spcPts val="0"/>
              </a:spcBef>
              <a:buNone/>
            </a:pPr>
            <a:r>
              <a:rPr b="1" lang="en" sz="2400"/>
              <a:t>Recycle</a:t>
            </a:r>
          </a:p>
        </p:txBody>
      </p:sp>
      <p:grpSp>
        <p:nvGrpSpPr>
          <p:cNvPr id="798" name="Shape 798"/>
          <p:cNvGrpSpPr/>
          <p:nvPr/>
        </p:nvGrpSpPr>
        <p:grpSpPr>
          <a:xfrm>
            <a:off x="646835" y="2038870"/>
            <a:ext cx="1238445" cy="1270154"/>
            <a:chOff x="6962635" y="1122320"/>
            <a:chExt cx="1238445" cy="1270154"/>
          </a:xfrm>
        </p:grpSpPr>
        <p:grpSp>
          <p:nvGrpSpPr>
            <p:cNvPr id="799" name="Shape 799"/>
            <p:cNvGrpSpPr/>
            <p:nvPr/>
          </p:nvGrpSpPr>
          <p:grpSpPr>
            <a:xfrm rot="-880933">
              <a:off x="7025919" y="1252736"/>
              <a:ext cx="1111877" cy="642612"/>
              <a:chOff x="6437825" y="1680725"/>
              <a:chExt cx="1635599" cy="945300"/>
            </a:xfrm>
          </p:grpSpPr>
          <p:sp>
            <p:nvSpPr>
              <p:cNvPr id="800" name="Shape 80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01" name="Shape 80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802" name="Shape 80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03" name="Shape 803"/>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804" name="Shape 804"/>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New Card</a:t>
              </a:r>
            </a:p>
          </p:txBody>
        </p:sp>
      </p:grpSp>
      <p:pic>
        <p:nvPicPr>
          <p:cNvPr id="805" name="Shape 805"/>
          <p:cNvPicPr preferRelativeResize="0"/>
          <p:nvPr/>
        </p:nvPicPr>
        <p:blipFill>
          <a:blip r:embed="rId5">
            <a:alphaModFix/>
          </a:blip>
          <a:stretch>
            <a:fillRect/>
          </a:stretch>
        </p:blipFill>
        <p:spPr>
          <a:xfrm>
            <a:off x="1572912" y="2474171"/>
            <a:ext cx="503875" cy="399575"/>
          </a:xfrm>
          <a:prstGeom prst="rect">
            <a:avLst/>
          </a:prstGeom>
          <a:noFill/>
          <a:ln>
            <a:noFill/>
          </a:ln>
        </p:spPr>
      </p:pic>
      <p:cxnSp>
        <p:nvCxnSpPr>
          <p:cNvPr id="806" name="Shape 806"/>
          <p:cNvCxnSpPr>
            <a:stCxn id="804" idx="2"/>
          </p:cNvCxnSpPr>
          <p:nvPr/>
        </p:nvCxnSpPr>
        <p:spPr>
          <a:xfrm>
            <a:off x="1266050" y="3309025"/>
            <a:ext cx="0" cy="908100"/>
          </a:xfrm>
          <a:prstGeom prst="straightConnector1">
            <a:avLst/>
          </a:prstGeom>
          <a:noFill/>
          <a:ln cap="flat" cmpd="sng" w="38100">
            <a:solidFill>
              <a:schemeClr val="dk2"/>
            </a:solidFill>
            <a:prstDash val="solid"/>
            <a:round/>
            <a:headEnd len="lg" w="lg" type="none"/>
            <a:tailEnd len="lg" w="lg" type="triangle"/>
          </a:ln>
        </p:spPr>
      </p:cxnSp>
      <p:sp>
        <p:nvSpPr>
          <p:cNvPr id="807" name="Shape 807"/>
          <p:cNvSpPr txBox="1"/>
          <p:nvPr/>
        </p:nvSpPr>
        <p:spPr>
          <a:xfrm>
            <a:off x="1434075" y="3578075"/>
            <a:ext cx="2276100" cy="670800"/>
          </a:xfrm>
          <a:prstGeom prst="rect">
            <a:avLst/>
          </a:prstGeom>
          <a:noFill/>
          <a:ln>
            <a:noFill/>
          </a:ln>
        </p:spPr>
        <p:txBody>
          <a:bodyPr anchorCtr="0" anchor="t" bIns="91425" lIns="91425" rIns="91425" tIns="91425">
            <a:noAutofit/>
          </a:bodyPr>
          <a:lstStyle/>
          <a:p>
            <a:pPr>
              <a:spcBef>
                <a:spcPts val="0"/>
              </a:spcBef>
              <a:buNone/>
            </a:pPr>
            <a:r>
              <a:rPr b="1" lang="en" sz="1800"/>
              <a:t>Assign for other customer</a:t>
            </a:r>
          </a:p>
        </p:txBody>
      </p:sp>
      <p:pic>
        <p:nvPicPr>
          <p:cNvPr id="808" name="Shape 808"/>
          <p:cNvPicPr preferRelativeResize="0"/>
          <p:nvPr/>
        </p:nvPicPr>
        <p:blipFill>
          <a:blip r:embed="rId6">
            <a:alphaModFix/>
          </a:blip>
          <a:stretch>
            <a:fillRect/>
          </a:stretch>
        </p:blipFill>
        <p:spPr>
          <a:xfrm>
            <a:off x="576637" y="4517925"/>
            <a:ext cx="1378825" cy="1378825"/>
          </a:xfrm>
          <a:prstGeom prst="rect">
            <a:avLst/>
          </a:prstGeom>
          <a:noFill/>
          <a:ln>
            <a:noFill/>
          </a:ln>
        </p:spPr>
      </p:pic>
      <p:grpSp>
        <p:nvGrpSpPr>
          <p:cNvPr id="809" name="Shape 809"/>
          <p:cNvGrpSpPr/>
          <p:nvPr/>
        </p:nvGrpSpPr>
        <p:grpSpPr>
          <a:xfrm>
            <a:off x="4253810" y="2103370"/>
            <a:ext cx="1238445" cy="1270154"/>
            <a:chOff x="6962635" y="1122320"/>
            <a:chExt cx="1238445" cy="1270154"/>
          </a:xfrm>
        </p:grpSpPr>
        <p:grpSp>
          <p:nvGrpSpPr>
            <p:cNvPr id="810" name="Shape 810"/>
            <p:cNvGrpSpPr/>
            <p:nvPr/>
          </p:nvGrpSpPr>
          <p:grpSpPr>
            <a:xfrm rot="-880933">
              <a:off x="7025919" y="1252736"/>
              <a:ext cx="1111877" cy="642612"/>
              <a:chOff x="6437825" y="1680725"/>
              <a:chExt cx="1635599" cy="945300"/>
            </a:xfrm>
          </p:grpSpPr>
          <p:sp>
            <p:nvSpPr>
              <p:cNvPr id="811" name="Shape 811"/>
              <p:cNvSpPr/>
              <p:nvPr/>
            </p:nvSpPr>
            <p:spPr>
              <a:xfrm>
                <a:off x="6437825" y="1680725"/>
                <a:ext cx="1635599" cy="945300"/>
              </a:xfrm>
              <a:prstGeom prst="roundRect">
                <a:avLst>
                  <a:gd fmla="val 16667" name="adj"/>
                </a:avLst>
              </a:prstGeom>
              <a:solidFill>
                <a:srgbClr val="FFFFFF"/>
              </a:solidFill>
              <a:ln cap="flat" cmpd="sng" w="19050">
                <a:solidFill>
                  <a:srgbClr val="B7B7B7"/>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12" name="Shape 812"/>
              <p:cNvSpPr/>
              <p:nvPr/>
            </p:nvSpPr>
            <p:spPr>
              <a:xfrm>
                <a:off x="6452825" y="1890825"/>
                <a:ext cx="1620599" cy="194999"/>
              </a:xfrm>
              <a:prstGeom prst="rect">
                <a:avLst/>
              </a:prstGeom>
              <a:solidFill>
                <a:srgbClr val="CCCCCC"/>
              </a:solidFill>
              <a:ln>
                <a:noFill/>
              </a:ln>
            </p:spPr>
            <p:txBody>
              <a:bodyPr anchorCtr="0" anchor="ctr" bIns="91425" lIns="91425" rIns="91425" tIns="91425">
                <a:noAutofit/>
              </a:bodyPr>
              <a:lstStyle/>
              <a:p>
                <a:pPr>
                  <a:spcBef>
                    <a:spcPts val="0"/>
                  </a:spcBef>
                  <a:buNone/>
                </a:pPr>
                <a:r>
                  <a:t/>
                </a:r>
                <a:endParaRPr/>
              </a:p>
            </p:txBody>
          </p:sp>
          <p:sp>
            <p:nvSpPr>
              <p:cNvPr id="813" name="Shape 813"/>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14" name="Shape 814"/>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815" name="Shape 815"/>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Old Card</a:t>
              </a:r>
            </a:p>
          </p:txBody>
        </p:sp>
      </p:grpSp>
      <p:grpSp>
        <p:nvGrpSpPr>
          <p:cNvPr id="816" name="Shape 816"/>
          <p:cNvGrpSpPr/>
          <p:nvPr/>
        </p:nvGrpSpPr>
        <p:grpSpPr>
          <a:xfrm>
            <a:off x="4349824" y="2103375"/>
            <a:ext cx="1046400" cy="993899"/>
            <a:chOff x="8097599" y="5236500"/>
            <a:chExt cx="1046400" cy="993899"/>
          </a:xfrm>
        </p:grpSpPr>
        <p:cxnSp>
          <p:nvCxnSpPr>
            <p:cNvPr id="817" name="Shape 817"/>
            <p:cNvCxnSpPr/>
            <p:nvPr/>
          </p:nvCxnSpPr>
          <p:spPr>
            <a:xfrm flipH="1">
              <a:off x="8097599" y="5267891"/>
              <a:ext cx="1046400" cy="826499"/>
            </a:xfrm>
            <a:prstGeom prst="straightConnector1">
              <a:avLst/>
            </a:prstGeom>
            <a:noFill/>
            <a:ln cap="flat" cmpd="sng" w="76200">
              <a:solidFill>
                <a:srgbClr val="999999"/>
              </a:solidFill>
              <a:prstDash val="solid"/>
              <a:round/>
              <a:headEnd len="lg" w="lg" type="none"/>
              <a:tailEnd len="lg" w="lg" type="none"/>
            </a:ln>
          </p:spPr>
        </p:cxnSp>
        <p:cxnSp>
          <p:nvCxnSpPr>
            <p:cNvPr id="818" name="Shape 818"/>
            <p:cNvCxnSpPr/>
            <p:nvPr/>
          </p:nvCxnSpPr>
          <p:spPr>
            <a:xfrm>
              <a:off x="8212797" y="5236500"/>
              <a:ext cx="879000" cy="993899"/>
            </a:xfrm>
            <a:prstGeom prst="straightConnector1">
              <a:avLst/>
            </a:prstGeom>
            <a:noFill/>
            <a:ln cap="flat" cmpd="sng" w="76200">
              <a:solidFill>
                <a:srgbClr val="999999"/>
              </a:solidFill>
              <a:prstDash val="solid"/>
              <a:round/>
              <a:headEnd len="lg" w="lg" type="none"/>
              <a:tailEnd len="lg" w="lg" type="none"/>
            </a:ln>
          </p:spPr>
        </p:cxnSp>
      </p:grpSp>
      <p:sp>
        <p:nvSpPr>
          <p:cNvPr id="819" name="Shape 81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3" name="Shape 823"/>
        <p:cNvGrpSpPr/>
        <p:nvPr/>
      </p:nvGrpSpPr>
      <p:grpSpPr>
        <a:xfrm>
          <a:off x="0" y="0"/>
          <a:ext cx="0" cy="0"/>
          <a:chOff x="0" y="0"/>
          <a:chExt cx="0" cy="0"/>
        </a:xfrm>
      </p:grpSpPr>
      <p:sp>
        <p:nvSpPr>
          <p:cNvPr id="824" name="Shape 82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sp>
        <p:nvSpPr>
          <p:cNvPr id="825" name="Shape 825"/>
          <p:cNvSpPr/>
          <p:nvPr/>
        </p:nvSpPr>
        <p:spPr>
          <a:xfrm>
            <a:off x="1789025" y="2967725"/>
            <a:ext cx="1219799" cy="253499"/>
          </a:xfrm>
          <a:prstGeom prst="rightArrow">
            <a:avLst>
              <a:gd fmla="val 50000" name="adj1"/>
              <a:gd fmla="val 69496"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826" name="Shape 826"/>
          <p:cNvGrpSpPr/>
          <p:nvPr/>
        </p:nvGrpSpPr>
        <p:grpSpPr>
          <a:xfrm>
            <a:off x="3243200" y="2722850"/>
            <a:ext cx="1814399" cy="989424"/>
            <a:chOff x="4336150" y="2394850"/>
            <a:chExt cx="1814399" cy="989424"/>
          </a:xfrm>
        </p:grpSpPr>
        <p:sp>
          <p:nvSpPr>
            <p:cNvPr id="827" name="Shape 827"/>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828" name="Shape 82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829" name="Shape 829"/>
          <p:cNvGrpSpPr/>
          <p:nvPr/>
        </p:nvGrpSpPr>
        <p:grpSpPr>
          <a:xfrm>
            <a:off x="6872400" y="5722800"/>
            <a:ext cx="1814399" cy="956425"/>
            <a:chOff x="4336150" y="2394850"/>
            <a:chExt cx="1814399" cy="956425"/>
          </a:xfrm>
        </p:grpSpPr>
        <p:sp>
          <p:nvSpPr>
            <p:cNvPr id="830" name="Shape 830"/>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831" name="Shape 83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cxnSp>
        <p:nvCxnSpPr>
          <p:cNvPr id="832" name="Shape 832"/>
          <p:cNvCxnSpPr>
            <a:stCxn id="827" idx="3"/>
            <a:endCxn id="831" idx="1"/>
          </p:cNvCxnSpPr>
          <p:nvPr/>
        </p:nvCxnSpPr>
        <p:spPr>
          <a:xfrm>
            <a:off x="5057599" y="3374624"/>
            <a:ext cx="1814699" cy="2529600"/>
          </a:xfrm>
          <a:prstGeom prst="straightConnector1">
            <a:avLst/>
          </a:prstGeom>
          <a:noFill/>
          <a:ln cap="flat" cmpd="sng" w="19050">
            <a:solidFill>
              <a:schemeClr val="dk2"/>
            </a:solidFill>
            <a:prstDash val="solid"/>
            <a:round/>
            <a:headEnd len="lg" w="lg" type="none"/>
            <a:tailEnd len="lg" w="lg" type="none"/>
          </a:ln>
        </p:spPr>
      </p:cxnSp>
      <p:sp>
        <p:nvSpPr>
          <p:cNvPr id="833" name="Shape 833"/>
          <p:cNvSpPr txBox="1"/>
          <p:nvPr/>
        </p:nvSpPr>
        <p:spPr>
          <a:xfrm>
            <a:off x="5057600" y="30312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34" name="Shape 834"/>
          <p:cNvSpPr txBox="1"/>
          <p:nvPr/>
        </p:nvSpPr>
        <p:spPr>
          <a:xfrm>
            <a:off x="6649400" y="526072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0000"/>
                </a:solidFill>
              </a:rPr>
              <a:t>0..*</a:t>
            </a:r>
          </a:p>
        </p:txBody>
      </p:sp>
      <p:sp>
        <p:nvSpPr>
          <p:cNvPr id="835" name="Shape 835"/>
          <p:cNvSpPr/>
          <p:nvPr/>
        </p:nvSpPr>
        <p:spPr>
          <a:xfrm>
            <a:off x="4293700" y="6182700"/>
            <a:ext cx="248983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at a time</a:t>
            </a:r>
          </a:p>
        </p:txBody>
      </p:sp>
      <p:sp>
        <p:nvSpPr>
          <p:cNvPr id="836" name="Shape 836"/>
          <p:cNvSpPr/>
          <p:nvPr/>
        </p:nvSpPr>
        <p:spPr>
          <a:xfrm>
            <a:off x="3243200" y="1789700"/>
            <a:ext cx="2544317"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belongs to 1 customer at a time</a:t>
            </a:r>
          </a:p>
        </p:txBody>
      </p:sp>
      <p:grpSp>
        <p:nvGrpSpPr>
          <p:cNvPr id="837" name="Shape 837"/>
          <p:cNvGrpSpPr/>
          <p:nvPr/>
        </p:nvGrpSpPr>
        <p:grpSpPr>
          <a:xfrm>
            <a:off x="316210" y="2582483"/>
            <a:ext cx="1238445" cy="1270154"/>
            <a:chOff x="6962635" y="1122320"/>
            <a:chExt cx="1238445" cy="1270154"/>
          </a:xfrm>
        </p:grpSpPr>
        <p:grpSp>
          <p:nvGrpSpPr>
            <p:cNvPr id="838" name="Shape 838"/>
            <p:cNvGrpSpPr/>
            <p:nvPr/>
          </p:nvGrpSpPr>
          <p:grpSpPr>
            <a:xfrm rot="-880933">
              <a:off x="7025919" y="1252736"/>
              <a:ext cx="1111877" cy="642612"/>
              <a:chOff x="6437825" y="1680725"/>
              <a:chExt cx="1635599" cy="945300"/>
            </a:xfrm>
          </p:grpSpPr>
          <p:sp>
            <p:nvSpPr>
              <p:cNvPr id="839" name="Shape 839"/>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40" name="Shape 840"/>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841" name="Shape 841"/>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42" name="Shape 842"/>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843" name="Shape 843"/>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844" name="Shape 84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8" name="Shape 848"/>
        <p:cNvGrpSpPr/>
        <p:nvPr/>
      </p:nvGrpSpPr>
      <p:grpSpPr>
        <a:xfrm>
          <a:off x="0" y="0"/>
          <a:ext cx="0" cy="0"/>
          <a:chOff x="0" y="0"/>
          <a:chExt cx="0" cy="0"/>
        </a:xfrm>
      </p:grpSpPr>
      <p:sp>
        <p:nvSpPr>
          <p:cNvPr id="849" name="Shape 84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850" name="Shape 850"/>
          <p:cNvGrpSpPr/>
          <p:nvPr/>
        </p:nvGrpSpPr>
        <p:grpSpPr>
          <a:xfrm>
            <a:off x="3243200" y="2722850"/>
            <a:ext cx="1814399" cy="989424"/>
            <a:chOff x="4336150" y="2394850"/>
            <a:chExt cx="1814399" cy="989424"/>
          </a:xfrm>
        </p:grpSpPr>
        <p:sp>
          <p:nvSpPr>
            <p:cNvPr id="851" name="Shape 851"/>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852" name="Shape 85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853" name="Shape 853"/>
          <p:cNvGrpSpPr/>
          <p:nvPr/>
        </p:nvGrpSpPr>
        <p:grpSpPr>
          <a:xfrm>
            <a:off x="6872400" y="5722800"/>
            <a:ext cx="1814399" cy="956425"/>
            <a:chOff x="4336150" y="2394850"/>
            <a:chExt cx="1814399" cy="956425"/>
          </a:xfrm>
        </p:grpSpPr>
        <p:sp>
          <p:nvSpPr>
            <p:cNvPr id="854" name="Shape 854"/>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855" name="Shape 85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sp>
        <p:nvSpPr>
          <p:cNvPr id="856" name="Shape 856"/>
          <p:cNvSpPr/>
          <p:nvPr/>
        </p:nvSpPr>
        <p:spPr>
          <a:xfrm>
            <a:off x="4055174" y="6182700"/>
            <a:ext cx="2728349"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instance at a time</a:t>
            </a:r>
          </a:p>
        </p:txBody>
      </p:sp>
      <p:sp>
        <p:nvSpPr>
          <p:cNvPr id="857" name="Shape 857"/>
          <p:cNvSpPr/>
          <p:nvPr/>
        </p:nvSpPr>
        <p:spPr>
          <a:xfrm>
            <a:off x="3243200" y="1789700"/>
            <a:ext cx="261592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has 1 active card instance at a time</a:t>
            </a:r>
          </a:p>
        </p:txBody>
      </p:sp>
      <p:grpSp>
        <p:nvGrpSpPr>
          <p:cNvPr id="858" name="Shape 858"/>
          <p:cNvGrpSpPr/>
          <p:nvPr/>
        </p:nvGrpSpPr>
        <p:grpSpPr>
          <a:xfrm>
            <a:off x="6872400" y="2722850"/>
            <a:ext cx="1814399" cy="1161624"/>
            <a:chOff x="4336150" y="2394850"/>
            <a:chExt cx="1814399" cy="1161624"/>
          </a:xfrm>
        </p:grpSpPr>
        <p:sp>
          <p:nvSpPr>
            <p:cNvPr id="859" name="Shape 859"/>
            <p:cNvSpPr/>
            <p:nvPr/>
          </p:nvSpPr>
          <p:spPr>
            <a:xfrm>
              <a:off x="4336150" y="2708975"/>
              <a:ext cx="1814399" cy="847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860" name="Shape 86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861" name="Shape 861"/>
          <p:cNvCxnSpPr>
            <a:stCxn id="852" idx="3"/>
            <a:endCxn id="860" idx="1"/>
          </p:cNvCxnSpPr>
          <p:nvPr/>
        </p:nvCxnSpPr>
        <p:spPr>
          <a:xfrm>
            <a:off x="5057599" y="2904350"/>
            <a:ext cx="1814699" cy="0"/>
          </a:xfrm>
          <a:prstGeom prst="straightConnector1">
            <a:avLst/>
          </a:prstGeom>
          <a:noFill/>
          <a:ln cap="flat" cmpd="sng" w="19050">
            <a:solidFill>
              <a:schemeClr val="dk2"/>
            </a:solidFill>
            <a:prstDash val="solid"/>
            <a:round/>
            <a:headEnd len="lg" w="lg" type="none"/>
            <a:tailEnd len="lg" w="lg" type="none"/>
          </a:ln>
        </p:spPr>
      </p:cxnSp>
      <p:cxnSp>
        <p:nvCxnSpPr>
          <p:cNvPr id="862" name="Shape 862"/>
          <p:cNvCxnSpPr>
            <a:stCxn id="859" idx="2"/>
            <a:endCxn id="855" idx="0"/>
          </p:cNvCxnSpPr>
          <p:nvPr/>
        </p:nvCxnSpPr>
        <p:spPr>
          <a:xfrm>
            <a:off x="7779599" y="3884474"/>
            <a:ext cx="0" cy="1838400"/>
          </a:xfrm>
          <a:prstGeom prst="straightConnector1">
            <a:avLst/>
          </a:prstGeom>
          <a:noFill/>
          <a:ln cap="flat" cmpd="sng" w="19050">
            <a:solidFill>
              <a:schemeClr val="dk2"/>
            </a:solidFill>
            <a:prstDash val="solid"/>
            <a:round/>
            <a:headEnd len="lg" w="lg" type="none"/>
            <a:tailEnd len="lg" w="lg" type="none"/>
          </a:ln>
        </p:spPr>
      </p:cxnSp>
      <p:sp>
        <p:nvSpPr>
          <p:cNvPr id="863" name="Shape 863"/>
          <p:cNvSpPr txBox="1"/>
          <p:nvPr/>
        </p:nvSpPr>
        <p:spPr>
          <a:xfrm>
            <a:off x="6142500" y="244230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64" name="Shape 864"/>
          <p:cNvSpPr txBox="1"/>
          <p:nvPr/>
        </p:nvSpPr>
        <p:spPr>
          <a:xfrm>
            <a:off x="5057600" y="2453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65" name="Shape 865"/>
          <p:cNvSpPr txBox="1"/>
          <p:nvPr/>
        </p:nvSpPr>
        <p:spPr>
          <a:xfrm>
            <a:off x="7779600" y="5275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66" name="Shape 866"/>
          <p:cNvSpPr txBox="1"/>
          <p:nvPr/>
        </p:nvSpPr>
        <p:spPr>
          <a:xfrm>
            <a:off x="7779600" y="38844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67" name="Shape 86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868" name="Shape 868"/>
          <p:cNvGrpSpPr/>
          <p:nvPr/>
        </p:nvGrpSpPr>
        <p:grpSpPr>
          <a:xfrm>
            <a:off x="138186" y="2204400"/>
            <a:ext cx="2181398" cy="2237249"/>
            <a:chOff x="6962635" y="1122320"/>
            <a:chExt cx="1238445" cy="1270154"/>
          </a:xfrm>
        </p:grpSpPr>
        <p:grpSp>
          <p:nvGrpSpPr>
            <p:cNvPr id="869" name="Shape 869"/>
            <p:cNvGrpSpPr/>
            <p:nvPr/>
          </p:nvGrpSpPr>
          <p:grpSpPr>
            <a:xfrm rot="-880933">
              <a:off x="7025919" y="1252736"/>
              <a:ext cx="1111877" cy="642612"/>
              <a:chOff x="6437825" y="1680725"/>
              <a:chExt cx="1635599" cy="945300"/>
            </a:xfrm>
          </p:grpSpPr>
          <p:sp>
            <p:nvSpPr>
              <p:cNvPr id="870" name="Shape 87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871" name="Shape 87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872" name="Shape 87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873" name="Shape 873"/>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874" name="Shape 874"/>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875" name="Shape 875"/>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876" name="Shape 876"/>
          <p:cNvCxnSpPr>
            <a:stCxn id="875"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0" name="Shape 880"/>
        <p:cNvGrpSpPr/>
        <p:nvPr/>
      </p:nvGrpSpPr>
      <p:grpSpPr>
        <a:xfrm>
          <a:off x="0" y="0"/>
          <a:ext cx="0" cy="0"/>
          <a:chOff x="0" y="0"/>
          <a:chExt cx="0" cy="0"/>
        </a:xfrm>
      </p:grpSpPr>
      <p:sp>
        <p:nvSpPr>
          <p:cNvPr id="881" name="Shape 88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882" name="Shape 882"/>
          <p:cNvGrpSpPr/>
          <p:nvPr/>
        </p:nvGrpSpPr>
        <p:grpSpPr>
          <a:xfrm>
            <a:off x="3243200" y="2722850"/>
            <a:ext cx="1814399" cy="989424"/>
            <a:chOff x="4336150" y="2394850"/>
            <a:chExt cx="1814399" cy="989424"/>
          </a:xfrm>
        </p:grpSpPr>
        <p:sp>
          <p:nvSpPr>
            <p:cNvPr id="883" name="Shape 883"/>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884" name="Shape 88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885" name="Shape 885"/>
          <p:cNvGrpSpPr/>
          <p:nvPr/>
        </p:nvGrpSpPr>
        <p:grpSpPr>
          <a:xfrm>
            <a:off x="6872400" y="5722800"/>
            <a:ext cx="1814399" cy="956425"/>
            <a:chOff x="4336150" y="2394850"/>
            <a:chExt cx="1814399" cy="956425"/>
          </a:xfrm>
        </p:grpSpPr>
        <p:sp>
          <p:nvSpPr>
            <p:cNvPr id="886" name="Shape 886"/>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887" name="Shape 88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sp>
        <p:nvSpPr>
          <p:cNvPr id="888" name="Shape 888"/>
          <p:cNvSpPr/>
          <p:nvPr/>
        </p:nvSpPr>
        <p:spPr>
          <a:xfrm>
            <a:off x="4055174" y="6182700"/>
            <a:ext cx="2728349"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instance at a time</a:t>
            </a:r>
          </a:p>
        </p:txBody>
      </p:sp>
      <p:sp>
        <p:nvSpPr>
          <p:cNvPr id="889" name="Shape 889"/>
          <p:cNvSpPr/>
          <p:nvPr/>
        </p:nvSpPr>
        <p:spPr>
          <a:xfrm>
            <a:off x="3243200" y="1789700"/>
            <a:ext cx="261592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has 1 active card instance at a time</a:t>
            </a:r>
          </a:p>
        </p:txBody>
      </p:sp>
      <p:grpSp>
        <p:nvGrpSpPr>
          <p:cNvPr id="890" name="Shape 890"/>
          <p:cNvGrpSpPr/>
          <p:nvPr/>
        </p:nvGrpSpPr>
        <p:grpSpPr>
          <a:xfrm>
            <a:off x="6872400" y="2722850"/>
            <a:ext cx="1814399" cy="1161624"/>
            <a:chOff x="4336150" y="2394850"/>
            <a:chExt cx="1814399" cy="1161624"/>
          </a:xfrm>
        </p:grpSpPr>
        <p:sp>
          <p:nvSpPr>
            <p:cNvPr id="891" name="Shape 891"/>
            <p:cNvSpPr/>
            <p:nvPr/>
          </p:nvSpPr>
          <p:spPr>
            <a:xfrm>
              <a:off x="4336150" y="2708975"/>
              <a:ext cx="1814399" cy="847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892" name="Shape 892"/>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893" name="Shape 893"/>
          <p:cNvCxnSpPr>
            <a:stCxn id="884" idx="3"/>
            <a:endCxn id="892" idx="1"/>
          </p:cNvCxnSpPr>
          <p:nvPr/>
        </p:nvCxnSpPr>
        <p:spPr>
          <a:xfrm>
            <a:off x="5057599" y="2904350"/>
            <a:ext cx="1814699" cy="0"/>
          </a:xfrm>
          <a:prstGeom prst="straightConnector1">
            <a:avLst/>
          </a:prstGeom>
          <a:noFill/>
          <a:ln cap="flat" cmpd="sng" w="19050">
            <a:solidFill>
              <a:schemeClr val="dk2"/>
            </a:solidFill>
            <a:prstDash val="solid"/>
            <a:round/>
            <a:headEnd len="lg" w="lg" type="none"/>
            <a:tailEnd len="lg" w="lg" type="none"/>
          </a:ln>
        </p:spPr>
      </p:cxnSp>
      <p:cxnSp>
        <p:nvCxnSpPr>
          <p:cNvPr id="894" name="Shape 894"/>
          <p:cNvCxnSpPr>
            <a:stCxn id="891" idx="2"/>
            <a:endCxn id="887" idx="0"/>
          </p:cNvCxnSpPr>
          <p:nvPr/>
        </p:nvCxnSpPr>
        <p:spPr>
          <a:xfrm>
            <a:off x="7779599" y="3884474"/>
            <a:ext cx="0" cy="1838400"/>
          </a:xfrm>
          <a:prstGeom prst="straightConnector1">
            <a:avLst/>
          </a:prstGeom>
          <a:noFill/>
          <a:ln cap="flat" cmpd="sng" w="19050">
            <a:solidFill>
              <a:schemeClr val="dk2"/>
            </a:solidFill>
            <a:prstDash val="solid"/>
            <a:round/>
            <a:headEnd len="lg" w="lg" type="none"/>
            <a:tailEnd len="lg" w="lg" type="none"/>
          </a:ln>
        </p:spPr>
      </p:cxnSp>
      <p:sp>
        <p:nvSpPr>
          <p:cNvPr id="895" name="Shape 895"/>
          <p:cNvSpPr txBox="1"/>
          <p:nvPr/>
        </p:nvSpPr>
        <p:spPr>
          <a:xfrm>
            <a:off x="6142500" y="244230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896" name="Shape 896"/>
          <p:cNvSpPr txBox="1"/>
          <p:nvPr/>
        </p:nvSpPr>
        <p:spPr>
          <a:xfrm>
            <a:off x="5057600" y="2453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97" name="Shape 897"/>
          <p:cNvSpPr txBox="1"/>
          <p:nvPr/>
        </p:nvSpPr>
        <p:spPr>
          <a:xfrm>
            <a:off x="7779600" y="5275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898" name="Shape 898"/>
          <p:cNvSpPr txBox="1"/>
          <p:nvPr/>
        </p:nvSpPr>
        <p:spPr>
          <a:xfrm>
            <a:off x="7779600" y="38844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grpSp>
        <p:nvGrpSpPr>
          <p:cNvPr id="899" name="Shape 899"/>
          <p:cNvGrpSpPr/>
          <p:nvPr/>
        </p:nvGrpSpPr>
        <p:grpSpPr>
          <a:xfrm>
            <a:off x="3243200" y="4660975"/>
            <a:ext cx="1814399" cy="1383624"/>
            <a:chOff x="4336150" y="2394850"/>
            <a:chExt cx="1814399" cy="1383624"/>
          </a:xfrm>
        </p:grpSpPr>
        <p:sp>
          <p:nvSpPr>
            <p:cNvPr id="900" name="Shape 900"/>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901" name="Shape 90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902" name="Shape 902"/>
          <p:cNvCxnSpPr>
            <a:stCxn id="887" idx="1"/>
          </p:cNvCxnSpPr>
          <p:nvPr/>
        </p:nvCxnSpPr>
        <p:spPr>
          <a:xfrm rot="10800000">
            <a:off x="5054100" y="5889000"/>
            <a:ext cx="1818300" cy="15300"/>
          </a:xfrm>
          <a:prstGeom prst="straightConnector1">
            <a:avLst/>
          </a:prstGeom>
          <a:noFill/>
          <a:ln cap="flat" cmpd="sng" w="19050">
            <a:solidFill>
              <a:schemeClr val="dk2"/>
            </a:solidFill>
            <a:prstDash val="solid"/>
            <a:round/>
            <a:headEnd len="lg" w="lg" type="none"/>
            <a:tailEnd len="lg" w="lg" type="none"/>
          </a:ln>
        </p:spPr>
      </p:cxnSp>
      <p:sp>
        <p:nvSpPr>
          <p:cNvPr id="903" name="Shape 903"/>
          <p:cNvSpPr txBox="1"/>
          <p:nvPr/>
        </p:nvSpPr>
        <p:spPr>
          <a:xfrm>
            <a:off x="50544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04" name="Shape 904"/>
          <p:cNvSpPr txBox="1"/>
          <p:nvPr/>
        </p:nvSpPr>
        <p:spPr>
          <a:xfrm>
            <a:off x="64170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05" name="Shape 90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906" name="Shape 906"/>
          <p:cNvGrpSpPr/>
          <p:nvPr/>
        </p:nvGrpSpPr>
        <p:grpSpPr>
          <a:xfrm>
            <a:off x="138186" y="2204400"/>
            <a:ext cx="2181398" cy="2237249"/>
            <a:chOff x="6962635" y="1122320"/>
            <a:chExt cx="1238445" cy="1270154"/>
          </a:xfrm>
        </p:grpSpPr>
        <p:grpSp>
          <p:nvGrpSpPr>
            <p:cNvPr id="907" name="Shape 907"/>
            <p:cNvGrpSpPr/>
            <p:nvPr/>
          </p:nvGrpSpPr>
          <p:grpSpPr>
            <a:xfrm rot="-880933">
              <a:off x="7025919" y="1252736"/>
              <a:ext cx="1111877" cy="642612"/>
              <a:chOff x="6437825" y="1680725"/>
              <a:chExt cx="1635599" cy="945300"/>
            </a:xfrm>
          </p:grpSpPr>
          <p:sp>
            <p:nvSpPr>
              <p:cNvPr id="908" name="Shape 908"/>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09" name="Shape 909"/>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10" name="Shape 910"/>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11" name="Shape 911"/>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912" name="Shape 912"/>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913" name="Shape 913"/>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914" name="Shape 914"/>
          <p:cNvCxnSpPr>
            <a:stCxn id="913"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8" name="Shape 918"/>
        <p:cNvGrpSpPr/>
        <p:nvPr/>
      </p:nvGrpSpPr>
      <p:grpSpPr>
        <a:xfrm>
          <a:off x="0" y="0"/>
          <a:ext cx="0" cy="0"/>
          <a:chOff x="0" y="0"/>
          <a:chExt cx="0" cy="0"/>
        </a:xfrm>
      </p:grpSpPr>
      <p:sp>
        <p:nvSpPr>
          <p:cNvPr id="919" name="Shape 91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sp>
        <p:nvSpPr>
          <p:cNvPr id="920" name="Shape 920"/>
          <p:cNvSpPr txBox="1"/>
          <p:nvPr/>
        </p:nvSpPr>
        <p:spPr>
          <a:xfrm>
            <a:off x="1953050" y="5963475"/>
            <a:ext cx="5620499" cy="670800"/>
          </a:xfrm>
          <a:prstGeom prst="rect">
            <a:avLst/>
          </a:prstGeom>
          <a:noFill/>
          <a:ln>
            <a:noFill/>
          </a:ln>
        </p:spPr>
        <p:txBody>
          <a:bodyPr anchorCtr="0" anchor="t" bIns="91425" lIns="91425" rIns="91425" tIns="91425">
            <a:noAutofit/>
          </a:bodyPr>
          <a:lstStyle/>
          <a:p>
            <a:pPr lvl="0" rtl="0" algn="ctr">
              <a:spcBef>
                <a:spcPts val="0"/>
              </a:spcBef>
              <a:buNone/>
            </a:pPr>
            <a:r>
              <a:rPr b="1" lang="en" sz="2400"/>
              <a:t>Each contract need a separate card</a:t>
            </a:r>
          </a:p>
        </p:txBody>
      </p:sp>
      <p:pic>
        <p:nvPicPr>
          <p:cNvPr id="921" name="Shape 921"/>
          <p:cNvPicPr preferRelativeResize="0"/>
          <p:nvPr/>
        </p:nvPicPr>
        <p:blipFill>
          <a:blip r:embed="rId3">
            <a:alphaModFix/>
          </a:blip>
          <a:stretch>
            <a:fillRect/>
          </a:stretch>
        </p:blipFill>
        <p:spPr>
          <a:xfrm>
            <a:off x="1185425" y="3045325"/>
            <a:ext cx="1627550" cy="1627550"/>
          </a:xfrm>
          <a:prstGeom prst="rect">
            <a:avLst/>
          </a:prstGeom>
          <a:noFill/>
          <a:ln>
            <a:noFill/>
          </a:ln>
        </p:spPr>
      </p:pic>
      <p:pic>
        <p:nvPicPr>
          <p:cNvPr id="922" name="Shape 922"/>
          <p:cNvPicPr preferRelativeResize="0"/>
          <p:nvPr/>
        </p:nvPicPr>
        <p:blipFill>
          <a:blip r:embed="rId4">
            <a:alphaModFix/>
          </a:blip>
          <a:stretch>
            <a:fillRect/>
          </a:stretch>
        </p:blipFill>
        <p:spPr>
          <a:xfrm>
            <a:off x="3824350" y="2091968"/>
            <a:ext cx="1627549" cy="743250"/>
          </a:xfrm>
          <a:prstGeom prst="rect">
            <a:avLst/>
          </a:prstGeom>
          <a:noFill/>
          <a:ln>
            <a:noFill/>
          </a:ln>
        </p:spPr>
      </p:pic>
      <p:pic>
        <p:nvPicPr>
          <p:cNvPr id="923" name="Shape 923"/>
          <p:cNvPicPr preferRelativeResize="0"/>
          <p:nvPr/>
        </p:nvPicPr>
        <p:blipFill>
          <a:blip r:embed="rId5">
            <a:alphaModFix/>
          </a:blip>
          <a:stretch>
            <a:fillRect/>
          </a:stretch>
        </p:blipFill>
        <p:spPr>
          <a:xfrm>
            <a:off x="3836110" y="3184010"/>
            <a:ext cx="1604028" cy="912913"/>
          </a:xfrm>
          <a:prstGeom prst="rect">
            <a:avLst/>
          </a:prstGeom>
          <a:noFill/>
          <a:ln>
            <a:noFill/>
          </a:ln>
        </p:spPr>
      </p:pic>
      <p:grpSp>
        <p:nvGrpSpPr>
          <p:cNvPr id="924" name="Shape 924"/>
          <p:cNvGrpSpPr/>
          <p:nvPr/>
        </p:nvGrpSpPr>
        <p:grpSpPr>
          <a:xfrm>
            <a:off x="3946542" y="4270843"/>
            <a:ext cx="1383168" cy="1103184"/>
            <a:chOff x="3178137" y="4582375"/>
            <a:chExt cx="1731775" cy="1381224"/>
          </a:xfrm>
        </p:grpSpPr>
        <p:pic>
          <p:nvPicPr>
            <p:cNvPr id="925" name="Shape 925"/>
            <p:cNvPicPr preferRelativeResize="0"/>
            <p:nvPr/>
          </p:nvPicPr>
          <p:blipFill>
            <a:blip r:embed="rId6">
              <a:alphaModFix/>
            </a:blip>
            <a:stretch>
              <a:fillRect/>
            </a:stretch>
          </p:blipFill>
          <p:spPr>
            <a:xfrm>
              <a:off x="3178137" y="4582375"/>
              <a:ext cx="1731775" cy="1381100"/>
            </a:xfrm>
            <a:prstGeom prst="rect">
              <a:avLst/>
            </a:prstGeom>
            <a:noFill/>
            <a:ln>
              <a:noFill/>
            </a:ln>
          </p:spPr>
        </p:pic>
        <p:sp>
          <p:nvSpPr>
            <p:cNvPr id="926" name="Shape 926"/>
            <p:cNvSpPr/>
            <p:nvPr/>
          </p:nvSpPr>
          <p:spPr>
            <a:xfrm>
              <a:off x="3734275" y="5807300"/>
              <a:ext cx="681600" cy="156299"/>
            </a:xfrm>
            <a:prstGeom prst="rect">
              <a:avLst/>
            </a:prstGeom>
            <a:solidFill>
              <a:srgbClr val="FFFFFF"/>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nvGrpSpPr>
          <p:cNvPr id="927" name="Shape 927"/>
          <p:cNvGrpSpPr/>
          <p:nvPr/>
        </p:nvGrpSpPr>
        <p:grpSpPr>
          <a:xfrm rot="-880933">
            <a:off x="6783419" y="2137523"/>
            <a:ext cx="1111877" cy="642612"/>
            <a:chOff x="6437825" y="1680725"/>
            <a:chExt cx="1635599" cy="945300"/>
          </a:xfrm>
        </p:grpSpPr>
        <p:sp>
          <p:nvSpPr>
            <p:cNvPr id="928" name="Shape 928"/>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29" name="Shape 929"/>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30" name="Shape 930"/>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31" name="Shape 931"/>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grpSp>
        <p:nvGrpSpPr>
          <p:cNvPr id="932" name="Shape 932"/>
          <p:cNvGrpSpPr/>
          <p:nvPr/>
        </p:nvGrpSpPr>
        <p:grpSpPr>
          <a:xfrm rot="-880933">
            <a:off x="6783419" y="3333361"/>
            <a:ext cx="1111877" cy="642612"/>
            <a:chOff x="6437825" y="1680725"/>
            <a:chExt cx="1635599" cy="945300"/>
          </a:xfrm>
        </p:grpSpPr>
        <p:sp>
          <p:nvSpPr>
            <p:cNvPr id="933" name="Shape 933"/>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34" name="Shape 934"/>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35" name="Shape 935"/>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36" name="Shape 936"/>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grpSp>
        <p:nvGrpSpPr>
          <p:cNvPr id="937" name="Shape 937"/>
          <p:cNvGrpSpPr/>
          <p:nvPr/>
        </p:nvGrpSpPr>
        <p:grpSpPr>
          <a:xfrm rot="-880933">
            <a:off x="6783419" y="4529223"/>
            <a:ext cx="1111877" cy="642612"/>
            <a:chOff x="6437825" y="1680725"/>
            <a:chExt cx="1635599" cy="945300"/>
          </a:xfrm>
        </p:grpSpPr>
        <p:sp>
          <p:nvSpPr>
            <p:cNvPr id="938" name="Shape 938"/>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39" name="Shape 939"/>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40" name="Shape 940"/>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41" name="Shape 941"/>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cxnSp>
        <p:nvCxnSpPr>
          <p:cNvPr id="942" name="Shape 942"/>
          <p:cNvCxnSpPr/>
          <p:nvPr/>
        </p:nvCxnSpPr>
        <p:spPr>
          <a:xfrm flipH="1" rot="10800000">
            <a:off x="2645050" y="2761200"/>
            <a:ext cx="993899" cy="624899"/>
          </a:xfrm>
          <a:prstGeom prst="straightConnector1">
            <a:avLst/>
          </a:prstGeom>
          <a:noFill/>
          <a:ln cap="flat" cmpd="sng" w="19050">
            <a:solidFill>
              <a:schemeClr val="dk2"/>
            </a:solidFill>
            <a:prstDash val="solid"/>
            <a:round/>
            <a:headEnd len="lg" w="lg" type="none"/>
            <a:tailEnd len="lg" w="lg" type="triangle"/>
          </a:ln>
        </p:spPr>
      </p:cxnSp>
      <p:cxnSp>
        <p:nvCxnSpPr>
          <p:cNvPr id="943" name="Shape 943"/>
          <p:cNvCxnSpPr>
            <a:stCxn id="921" idx="3"/>
          </p:cNvCxnSpPr>
          <p:nvPr/>
        </p:nvCxnSpPr>
        <p:spPr>
          <a:xfrm>
            <a:off x="2812975" y="3859100"/>
            <a:ext cx="769200" cy="9600"/>
          </a:xfrm>
          <a:prstGeom prst="straightConnector1">
            <a:avLst/>
          </a:prstGeom>
          <a:noFill/>
          <a:ln cap="flat" cmpd="sng" w="19050">
            <a:solidFill>
              <a:schemeClr val="dk2"/>
            </a:solidFill>
            <a:prstDash val="solid"/>
            <a:round/>
            <a:headEnd len="lg" w="lg" type="none"/>
            <a:tailEnd len="lg" w="lg" type="triangle"/>
          </a:ln>
        </p:spPr>
      </p:cxnSp>
      <p:cxnSp>
        <p:nvCxnSpPr>
          <p:cNvPr id="944" name="Shape 944"/>
          <p:cNvCxnSpPr/>
          <p:nvPr/>
        </p:nvCxnSpPr>
        <p:spPr>
          <a:xfrm>
            <a:off x="2900625" y="4607175"/>
            <a:ext cx="894600" cy="468600"/>
          </a:xfrm>
          <a:prstGeom prst="straightConnector1">
            <a:avLst/>
          </a:prstGeom>
          <a:noFill/>
          <a:ln cap="flat" cmpd="sng" w="19050">
            <a:solidFill>
              <a:schemeClr val="dk2"/>
            </a:solidFill>
            <a:prstDash val="solid"/>
            <a:round/>
            <a:headEnd len="lg" w="lg" type="none"/>
            <a:tailEnd len="lg" w="lg" type="triangle"/>
          </a:ln>
        </p:spPr>
      </p:cxnSp>
      <p:cxnSp>
        <p:nvCxnSpPr>
          <p:cNvPr id="945" name="Shape 945"/>
          <p:cNvCxnSpPr>
            <a:endCxn id="929" idx="1"/>
          </p:cNvCxnSpPr>
          <p:nvPr/>
        </p:nvCxnSpPr>
        <p:spPr>
          <a:xfrm>
            <a:off x="5711999" y="2477515"/>
            <a:ext cx="1071000" cy="11100"/>
          </a:xfrm>
          <a:prstGeom prst="straightConnector1">
            <a:avLst/>
          </a:prstGeom>
          <a:noFill/>
          <a:ln cap="flat" cmpd="sng" w="19050">
            <a:solidFill>
              <a:schemeClr val="dk2"/>
            </a:solidFill>
            <a:prstDash val="solid"/>
            <a:round/>
            <a:headEnd len="lg" w="lg" type="none"/>
            <a:tailEnd len="lg" w="lg" type="triangle"/>
          </a:ln>
        </p:spPr>
      </p:cxnSp>
      <p:cxnSp>
        <p:nvCxnSpPr>
          <p:cNvPr id="946" name="Shape 946"/>
          <p:cNvCxnSpPr/>
          <p:nvPr/>
        </p:nvCxnSpPr>
        <p:spPr>
          <a:xfrm>
            <a:off x="5649125" y="3683400"/>
            <a:ext cx="1070999" cy="11100"/>
          </a:xfrm>
          <a:prstGeom prst="straightConnector1">
            <a:avLst/>
          </a:prstGeom>
          <a:noFill/>
          <a:ln cap="flat" cmpd="sng" w="19050">
            <a:solidFill>
              <a:schemeClr val="dk2"/>
            </a:solidFill>
            <a:prstDash val="solid"/>
            <a:round/>
            <a:headEnd len="lg" w="lg" type="none"/>
            <a:tailEnd len="lg" w="lg" type="triangle"/>
          </a:ln>
        </p:spPr>
      </p:cxnSp>
      <p:cxnSp>
        <p:nvCxnSpPr>
          <p:cNvPr id="947" name="Shape 947"/>
          <p:cNvCxnSpPr/>
          <p:nvPr/>
        </p:nvCxnSpPr>
        <p:spPr>
          <a:xfrm>
            <a:off x="5649125" y="4889425"/>
            <a:ext cx="1070999" cy="11100"/>
          </a:xfrm>
          <a:prstGeom prst="straightConnector1">
            <a:avLst/>
          </a:prstGeom>
          <a:noFill/>
          <a:ln cap="flat" cmpd="sng" w="19050">
            <a:solidFill>
              <a:schemeClr val="dk2"/>
            </a:solidFill>
            <a:prstDash val="solid"/>
            <a:round/>
            <a:headEnd len="lg" w="lg" type="none"/>
            <a:tailEnd len="lg" w="lg" type="triangle"/>
          </a:ln>
        </p:spPr>
      </p:cxnSp>
      <p:sp>
        <p:nvSpPr>
          <p:cNvPr id="948" name="Shape 94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2" name="Shape 952"/>
        <p:cNvGrpSpPr/>
        <p:nvPr/>
      </p:nvGrpSpPr>
      <p:grpSpPr>
        <a:xfrm>
          <a:off x="0" y="0"/>
          <a:ext cx="0" cy="0"/>
          <a:chOff x="0" y="0"/>
          <a:chExt cx="0" cy="0"/>
        </a:xfrm>
      </p:grpSpPr>
      <p:sp>
        <p:nvSpPr>
          <p:cNvPr id="953" name="Shape 95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Card</a:t>
            </a:r>
          </a:p>
        </p:txBody>
      </p:sp>
      <p:grpSp>
        <p:nvGrpSpPr>
          <p:cNvPr id="954" name="Shape 954"/>
          <p:cNvGrpSpPr/>
          <p:nvPr/>
        </p:nvGrpSpPr>
        <p:grpSpPr>
          <a:xfrm>
            <a:off x="3243200" y="2722850"/>
            <a:ext cx="1814399" cy="989424"/>
            <a:chOff x="4336150" y="2394850"/>
            <a:chExt cx="1814399" cy="989424"/>
          </a:xfrm>
        </p:grpSpPr>
        <p:sp>
          <p:nvSpPr>
            <p:cNvPr id="955" name="Shape 955"/>
            <p:cNvSpPr/>
            <p:nvPr/>
          </p:nvSpPr>
          <p:spPr>
            <a:xfrm>
              <a:off x="4336150" y="2708975"/>
              <a:ext cx="1814399" cy="6752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CardID</a:t>
              </a:r>
            </a:p>
            <a:p>
              <a:pPr lvl="0" rtl="0">
                <a:spcBef>
                  <a:spcPts val="0"/>
                </a:spcBef>
                <a:buNone/>
              </a:pPr>
              <a:r>
                <a:rPr lang="en"/>
                <a:t>...</a:t>
              </a:r>
            </a:p>
          </p:txBody>
        </p:sp>
        <p:sp>
          <p:nvSpPr>
            <p:cNvPr id="956" name="Shape 956"/>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957" name="Shape 957"/>
          <p:cNvGrpSpPr/>
          <p:nvPr/>
        </p:nvGrpSpPr>
        <p:grpSpPr>
          <a:xfrm>
            <a:off x="6872400" y="5722800"/>
            <a:ext cx="1814399" cy="956425"/>
            <a:chOff x="4336150" y="2394850"/>
            <a:chExt cx="1814399" cy="956425"/>
          </a:xfrm>
        </p:grpSpPr>
        <p:sp>
          <p:nvSpPr>
            <p:cNvPr id="958" name="Shape 958"/>
            <p:cNvSpPr/>
            <p:nvPr/>
          </p:nvSpPr>
          <p:spPr>
            <a:xfrm>
              <a:off x="4336150" y="2708975"/>
              <a:ext cx="1814399" cy="6423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CustomerName</a:t>
              </a:r>
            </a:p>
            <a:p>
              <a:pPr lvl="0" rtl="0">
                <a:spcBef>
                  <a:spcPts val="0"/>
                </a:spcBef>
                <a:buNone/>
              </a:pPr>
              <a:r>
                <a:rPr lang="en"/>
                <a:t>...</a:t>
              </a:r>
            </a:p>
          </p:txBody>
        </p:sp>
        <p:sp>
          <p:nvSpPr>
            <p:cNvPr id="959" name="Shape 95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sp>
        <p:nvSpPr>
          <p:cNvPr id="960" name="Shape 960"/>
          <p:cNvSpPr/>
          <p:nvPr/>
        </p:nvSpPr>
        <p:spPr>
          <a:xfrm>
            <a:off x="3457224" y="6182700"/>
            <a:ext cx="3326237"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customer can only have 1 active card instance </a:t>
            </a:r>
            <a:r>
              <a:rPr b="1" lang="en"/>
              <a:t>per contract </a:t>
            </a:r>
            <a:r>
              <a:rPr lang="en"/>
              <a:t>at a time</a:t>
            </a:r>
          </a:p>
        </p:txBody>
      </p:sp>
      <p:sp>
        <p:nvSpPr>
          <p:cNvPr id="961" name="Shape 961"/>
          <p:cNvSpPr/>
          <p:nvPr/>
        </p:nvSpPr>
        <p:spPr>
          <a:xfrm>
            <a:off x="3243200" y="1789700"/>
            <a:ext cx="2615921"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card can only has 1 active card instance at a time</a:t>
            </a:r>
          </a:p>
        </p:txBody>
      </p:sp>
      <p:grpSp>
        <p:nvGrpSpPr>
          <p:cNvPr id="962" name="Shape 962"/>
          <p:cNvGrpSpPr/>
          <p:nvPr/>
        </p:nvGrpSpPr>
        <p:grpSpPr>
          <a:xfrm>
            <a:off x="6872400" y="2722850"/>
            <a:ext cx="1814399" cy="1161624"/>
            <a:chOff x="4336150" y="2394850"/>
            <a:chExt cx="1814399" cy="1161624"/>
          </a:xfrm>
        </p:grpSpPr>
        <p:sp>
          <p:nvSpPr>
            <p:cNvPr id="963" name="Shape 963"/>
            <p:cNvSpPr/>
            <p:nvPr/>
          </p:nvSpPr>
          <p:spPr>
            <a:xfrm>
              <a:off x="4336150" y="2708975"/>
              <a:ext cx="1814399" cy="847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a:p>
              <a:pPr lvl="0" rtl="0">
                <a:spcBef>
                  <a:spcPts val="0"/>
                </a:spcBef>
                <a:buNone/>
              </a:pPr>
              <a:r>
                <a:rPr lang="en"/>
                <a:t>...</a:t>
              </a:r>
            </a:p>
          </p:txBody>
        </p:sp>
        <p:sp>
          <p:nvSpPr>
            <p:cNvPr id="964" name="Shape 96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965" name="Shape 965"/>
          <p:cNvCxnSpPr>
            <a:stCxn id="956" idx="3"/>
            <a:endCxn id="964" idx="1"/>
          </p:cNvCxnSpPr>
          <p:nvPr/>
        </p:nvCxnSpPr>
        <p:spPr>
          <a:xfrm>
            <a:off x="5057599" y="2904350"/>
            <a:ext cx="1814699" cy="0"/>
          </a:xfrm>
          <a:prstGeom prst="straightConnector1">
            <a:avLst/>
          </a:prstGeom>
          <a:noFill/>
          <a:ln cap="flat" cmpd="sng" w="19050">
            <a:solidFill>
              <a:schemeClr val="dk2"/>
            </a:solidFill>
            <a:prstDash val="solid"/>
            <a:round/>
            <a:headEnd len="lg" w="lg" type="none"/>
            <a:tailEnd len="lg" w="lg" type="none"/>
          </a:ln>
        </p:spPr>
      </p:cxnSp>
      <p:cxnSp>
        <p:nvCxnSpPr>
          <p:cNvPr id="966" name="Shape 966"/>
          <p:cNvCxnSpPr>
            <a:stCxn id="963" idx="2"/>
            <a:endCxn id="959" idx="0"/>
          </p:cNvCxnSpPr>
          <p:nvPr/>
        </p:nvCxnSpPr>
        <p:spPr>
          <a:xfrm>
            <a:off x="7779599" y="3884474"/>
            <a:ext cx="0" cy="1838400"/>
          </a:xfrm>
          <a:prstGeom prst="straightConnector1">
            <a:avLst/>
          </a:prstGeom>
          <a:noFill/>
          <a:ln cap="flat" cmpd="sng" w="19050">
            <a:solidFill>
              <a:schemeClr val="dk2"/>
            </a:solidFill>
            <a:prstDash val="solid"/>
            <a:round/>
            <a:headEnd len="lg" w="lg" type="none"/>
            <a:tailEnd len="lg" w="lg" type="none"/>
          </a:ln>
        </p:spPr>
      </p:cxnSp>
      <p:sp>
        <p:nvSpPr>
          <p:cNvPr id="967" name="Shape 967"/>
          <p:cNvSpPr txBox="1"/>
          <p:nvPr/>
        </p:nvSpPr>
        <p:spPr>
          <a:xfrm>
            <a:off x="6142500" y="244230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68" name="Shape 968"/>
          <p:cNvSpPr txBox="1"/>
          <p:nvPr/>
        </p:nvSpPr>
        <p:spPr>
          <a:xfrm>
            <a:off x="5057600" y="2453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69" name="Shape 969"/>
          <p:cNvSpPr txBox="1"/>
          <p:nvPr/>
        </p:nvSpPr>
        <p:spPr>
          <a:xfrm>
            <a:off x="7779600" y="52756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70" name="Shape 970"/>
          <p:cNvSpPr txBox="1"/>
          <p:nvPr/>
        </p:nvSpPr>
        <p:spPr>
          <a:xfrm>
            <a:off x="7779600" y="38844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grpSp>
        <p:nvGrpSpPr>
          <p:cNvPr id="971" name="Shape 971"/>
          <p:cNvGrpSpPr/>
          <p:nvPr/>
        </p:nvGrpSpPr>
        <p:grpSpPr>
          <a:xfrm>
            <a:off x="3243200" y="4660975"/>
            <a:ext cx="1814399" cy="1383624"/>
            <a:chOff x="4336150" y="2394850"/>
            <a:chExt cx="1814399" cy="1383624"/>
          </a:xfrm>
        </p:grpSpPr>
        <p:sp>
          <p:nvSpPr>
            <p:cNvPr id="972" name="Shape 972"/>
            <p:cNvSpPr/>
            <p:nvPr/>
          </p:nvSpPr>
          <p:spPr>
            <a:xfrm>
              <a:off x="4336150" y="2708975"/>
              <a:ext cx="1814399" cy="10694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StartDate</a:t>
              </a:r>
            </a:p>
            <a:p>
              <a:pPr lvl="0" rtl="0">
                <a:spcBef>
                  <a:spcPts val="0"/>
                </a:spcBef>
                <a:buNone/>
              </a:pPr>
              <a:r>
                <a:rPr lang="en"/>
                <a:t>ExpiredDate</a:t>
              </a:r>
            </a:p>
            <a:p>
              <a:pPr lvl="0" rtl="0">
                <a:spcBef>
                  <a:spcPts val="0"/>
                </a:spcBef>
                <a:buNone/>
              </a:pPr>
              <a:r>
                <a:rPr lang="en"/>
                <a:t>VehiclePlate</a:t>
              </a:r>
            </a:p>
            <a:p>
              <a:pPr lvl="0" rtl="0">
                <a:spcBef>
                  <a:spcPts val="0"/>
                </a:spcBef>
                <a:buNone/>
              </a:pPr>
              <a:r>
                <a:rPr lang="en"/>
                <a:t>...</a:t>
              </a:r>
            </a:p>
          </p:txBody>
        </p:sp>
        <p:sp>
          <p:nvSpPr>
            <p:cNvPr id="973" name="Shape 973"/>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974" name="Shape 974"/>
          <p:cNvCxnSpPr>
            <a:stCxn id="959" idx="1"/>
          </p:cNvCxnSpPr>
          <p:nvPr/>
        </p:nvCxnSpPr>
        <p:spPr>
          <a:xfrm rot="10800000">
            <a:off x="5054100" y="5889000"/>
            <a:ext cx="1818300" cy="15300"/>
          </a:xfrm>
          <a:prstGeom prst="straightConnector1">
            <a:avLst/>
          </a:prstGeom>
          <a:noFill/>
          <a:ln cap="flat" cmpd="sng" w="19050">
            <a:solidFill>
              <a:schemeClr val="dk2"/>
            </a:solidFill>
            <a:prstDash val="solid"/>
            <a:round/>
            <a:headEnd len="lg" w="lg" type="none"/>
            <a:tailEnd len="lg" w="lg" type="none"/>
          </a:ln>
        </p:spPr>
      </p:cxnSp>
      <p:sp>
        <p:nvSpPr>
          <p:cNvPr id="975" name="Shape 975"/>
          <p:cNvSpPr txBox="1"/>
          <p:nvPr/>
        </p:nvSpPr>
        <p:spPr>
          <a:xfrm>
            <a:off x="50544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76" name="Shape 976"/>
          <p:cNvSpPr txBox="1"/>
          <p:nvPr/>
        </p:nvSpPr>
        <p:spPr>
          <a:xfrm>
            <a:off x="6417000" y="54418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cxnSp>
        <p:nvCxnSpPr>
          <p:cNvPr id="977" name="Shape 977"/>
          <p:cNvCxnSpPr>
            <a:stCxn id="973" idx="3"/>
            <a:endCxn id="963" idx="1"/>
          </p:cNvCxnSpPr>
          <p:nvPr/>
        </p:nvCxnSpPr>
        <p:spPr>
          <a:xfrm flipH="1" rot="10800000">
            <a:off x="5057599" y="3460675"/>
            <a:ext cx="1814699" cy="1381800"/>
          </a:xfrm>
          <a:prstGeom prst="straightConnector1">
            <a:avLst/>
          </a:prstGeom>
          <a:noFill/>
          <a:ln cap="flat" cmpd="sng" w="19050">
            <a:solidFill>
              <a:schemeClr val="dk2"/>
            </a:solidFill>
            <a:prstDash val="solid"/>
            <a:round/>
            <a:headEnd len="lg" w="lg" type="none"/>
            <a:tailEnd len="lg" w="lg" type="none"/>
          </a:ln>
        </p:spPr>
      </p:cxnSp>
      <p:sp>
        <p:nvSpPr>
          <p:cNvPr id="978" name="Shape 978"/>
          <p:cNvSpPr txBox="1"/>
          <p:nvPr/>
        </p:nvSpPr>
        <p:spPr>
          <a:xfrm>
            <a:off x="6142500" y="3243450"/>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0..*</a:t>
            </a:r>
          </a:p>
        </p:txBody>
      </p:sp>
      <p:sp>
        <p:nvSpPr>
          <p:cNvPr id="979" name="Shape 979"/>
          <p:cNvSpPr txBox="1"/>
          <p:nvPr/>
        </p:nvSpPr>
        <p:spPr>
          <a:xfrm>
            <a:off x="4974175" y="4210375"/>
            <a:ext cx="729900" cy="372600"/>
          </a:xfrm>
          <a:prstGeom prst="rect">
            <a:avLst/>
          </a:prstGeom>
          <a:noFill/>
          <a:ln>
            <a:noFill/>
          </a:ln>
        </p:spPr>
        <p:txBody>
          <a:bodyPr anchorCtr="0" anchor="t" bIns="91425" lIns="91425" rIns="91425" tIns="91425">
            <a:noAutofit/>
          </a:bodyPr>
          <a:lstStyle/>
          <a:p>
            <a:pPr lvl="0" rtl="0">
              <a:spcBef>
                <a:spcPts val="0"/>
              </a:spcBef>
              <a:buNone/>
            </a:pPr>
            <a:r>
              <a:rPr b="1" lang="en" sz="2400"/>
              <a:t>1</a:t>
            </a:r>
          </a:p>
        </p:txBody>
      </p:sp>
      <p:sp>
        <p:nvSpPr>
          <p:cNvPr id="980" name="Shape 980"/>
          <p:cNvSpPr/>
          <p:nvPr/>
        </p:nvSpPr>
        <p:spPr>
          <a:xfrm>
            <a:off x="1900236" y="4059575"/>
            <a:ext cx="2728349" cy="585846"/>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t>Each contract can only have 1 active card instance at a time</a:t>
            </a:r>
          </a:p>
        </p:txBody>
      </p:sp>
      <p:sp>
        <p:nvSpPr>
          <p:cNvPr id="981" name="Shape 981"/>
          <p:cNvSpPr/>
          <p:nvPr/>
        </p:nvSpPr>
        <p:spPr>
          <a:xfrm>
            <a:off x="6415425" y="1676800"/>
            <a:ext cx="2728349" cy="786888"/>
          </a:xfrm>
          <a:prstGeom prst="flowChartDocument">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chemeClr val="dk1"/>
                </a:solidFill>
              </a:rPr>
              <a:t>Card instance can only be assigned to a contract which belongs to the owner of the card </a:t>
            </a:r>
          </a:p>
        </p:txBody>
      </p:sp>
      <p:sp>
        <p:nvSpPr>
          <p:cNvPr id="982" name="Shape 98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983" name="Shape 983"/>
          <p:cNvGrpSpPr/>
          <p:nvPr/>
        </p:nvGrpSpPr>
        <p:grpSpPr>
          <a:xfrm>
            <a:off x="138186" y="2204400"/>
            <a:ext cx="2181398" cy="2237249"/>
            <a:chOff x="6962635" y="1122320"/>
            <a:chExt cx="1238445" cy="1270154"/>
          </a:xfrm>
        </p:grpSpPr>
        <p:grpSp>
          <p:nvGrpSpPr>
            <p:cNvPr id="984" name="Shape 984"/>
            <p:cNvGrpSpPr/>
            <p:nvPr/>
          </p:nvGrpSpPr>
          <p:grpSpPr>
            <a:xfrm rot="-880933">
              <a:off x="7025919" y="1252736"/>
              <a:ext cx="1111877" cy="642612"/>
              <a:chOff x="6437825" y="1680725"/>
              <a:chExt cx="1635599" cy="945300"/>
            </a:xfrm>
          </p:grpSpPr>
          <p:sp>
            <p:nvSpPr>
              <p:cNvPr id="985" name="Shape 985"/>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986" name="Shape 986"/>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987" name="Shape 987"/>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988" name="Shape 988"/>
              <p:cNvSpPr txBox="1"/>
              <p:nvPr/>
            </p:nvSpPr>
            <p:spPr>
              <a:xfrm>
                <a:off x="6605734" y="2106314"/>
                <a:ext cx="1339199" cy="479999"/>
              </a:xfrm>
              <a:prstGeom prst="rect">
                <a:avLst/>
              </a:prstGeom>
              <a:noFill/>
              <a:ln>
                <a:noFill/>
              </a:ln>
            </p:spPr>
            <p:txBody>
              <a:bodyPr anchorCtr="0" anchor="t" bIns="91425" lIns="91425" rIns="91425" tIns="91425">
                <a:noAutofit/>
              </a:bodyPr>
              <a:lstStyle/>
              <a:p>
                <a:pPr lvl="0" rtl="0" algn="ctr">
                  <a:spcBef>
                    <a:spcPts val="0"/>
                  </a:spcBef>
                  <a:buNone/>
                </a:pPr>
                <a:r>
                  <a:rPr b="1" lang="en"/>
                  <a:t>Manufacture ID</a:t>
                </a:r>
              </a:p>
              <a:p>
                <a:pPr lvl="0" rtl="0" algn="ctr">
                  <a:spcBef>
                    <a:spcPts val="0"/>
                  </a:spcBef>
                  <a:buNone/>
                </a:pPr>
                <a:r>
                  <a:rPr b="1" lang="en"/>
                  <a:t>A1B2C</a:t>
                </a:r>
              </a:p>
            </p:txBody>
          </p:sp>
        </p:grpSp>
        <p:sp>
          <p:nvSpPr>
            <p:cNvPr id="989" name="Shape 989"/>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sp>
        <p:nvSpPr>
          <p:cNvPr id="990" name="Shape 990"/>
          <p:cNvSpPr/>
          <p:nvPr/>
        </p:nvSpPr>
        <p:spPr>
          <a:xfrm rot="-875037">
            <a:off x="498076" y="2947434"/>
            <a:ext cx="1606047" cy="540254"/>
          </a:xfrm>
          <a:prstGeom prst="rect">
            <a:avLst/>
          </a:prstGeom>
          <a:noFill/>
          <a:ln cap="flat" cmpd="sng" w="38100">
            <a:solidFill>
              <a:srgbClr val="3C78D8"/>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cxnSp>
        <p:nvCxnSpPr>
          <p:cNvPr id="991" name="Shape 991"/>
          <p:cNvCxnSpPr>
            <a:stCxn id="990" idx="3"/>
          </p:cNvCxnSpPr>
          <p:nvPr/>
        </p:nvCxnSpPr>
        <p:spPr>
          <a:xfrm>
            <a:off x="2078249" y="3015361"/>
            <a:ext cx="1247100" cy="217800"/>
          </a:xfrm>
          <a:prstGeom prst="straightConnector1">
            <a:avLst/>
          </a:prstGeom>
          <a:noFill/>
          <a:ln cap="flat" cmpd="sng" w="38100">
            <a:solidFill>
              <a:srgbClr val="3C78D8"/>
            </a:solidFill>
            <a:prstDash val="solid"/>
            <a:round/>
            <a:headEnd len="lg" w="lg" type="none"/>
            <a:tailEnd len="lg" w="lg" type="triangle"/>
          </a:ln>
        </p:spPr>
      </p:cxn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5" name="Shape 995"/>
        <p:cNvGrpSpPr/>
        <p:nvPr/>
      </p:nvGrpSpPr>
      <p:grpSpPr>
        <a:xfrm>
          <a:off x="0" y="0"/>
          <a:ext cx="0" cy="0"/>
          <a:chOff x="0" y="0"/>
          <a:chExt cx="0" cy="0"/>
        </a:xfrm>
      </p:grpSpPr>
      <p:sp>
        <p:nvSpPr>
          <p:cNvPr id="996" name="Shape 996"/>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Print Card</a:t>
            </a:r>
          </a:p>
        </p:txBody>
      </p:sp>
      <p:sp>
        <p:nvSpPr>
          <p:cNvPr id="997" name="Shape 99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1" name="Shape 1001"/>
        <p:cNvGrpSpPr/>
        <p:nvPr/>
      </p:nvGrpSpPr>
      <p:grpSpPr>
        <a:xfrm>
          <a:off x="0" y="0"/>
          <a:ext cx="0" cy="0"/>
          <a:chOff x="0" y="0"/>
          <a:chExt cx="0" cy="0"/>
        </a:xfrm>
      </p:grpSpPr>
      <p:sp>
        <p:nvSpPr>
          <p:cNvPr id="1002" name="Shape 1002"/>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003" name="Shape 1003"/>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004" name="Shape 1004"/>
          <p:cNvPicPr preferRelativeResize="0"/>
          <p:nvPr/>
        </p:nvPicPr>
        <p:blipFill>
          <a:blip r:embed="rId3">
            <a:alphaModFix/>
          </a:blip>
          <a:stretch>
            <a:fillRect/>
          </a:stretch>
        </p:blipFill>
        <p:spPr>
          <a:xfrm>
            <a:off x="1877672" y="1575350"/>
            <a:ext cx="2694324" cy="5200200"/>
          </a:xfrm>
          <a:prstGeom prst="rect">
            <a:avLst/>
          </a:prstGeom>
          <a:noFill/>
          <a:ln>
            <a:noFill/>
          </a:ln>
        </p:spPr>
      </p:pic>
      <p:pic>
        <p:nvPicPr>
          <p:cNvPr id="1005" name="Shape 1005"/>
          <p:cNvPicPr preferRelativeResize="0"/>
          <p:nvPr/>
        </p:nvPicPr>
        <p:blipFill>
          <a:blip r:embed="rId4">
            <a:alphaModFix/>
          </a:blip>
          <a:stretch>
            <a:fillRect/>
          </a:stretch>
        </p:blipFill>
        <p:spPr>
          <a:xfrm>
            <a:off x="4572000" y="1578300"/>
            <a:ext cx="2694325" cy="5154948"/>
          </a:xfrm>
          <a:prstGeom prst="rect">
            <a:avLst/>
          </a:prstGeom>
          <a:noFill/>
          <a:ln>
            <a:noFill/>
          </a:ln>
        </p:spPr>
      </p:pic>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sp>
        <p:nvSpPr>
          <p:cNvPr id="1010" name="Shape 1010"/>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11" name="Shape 1011"/>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Print Card</a:t>
            </a:r>
          </a:p>
        </p:txBody>
      </p:sp>
      <p:grpSp>
        <p:nvGrpSpPr>
          <p:cNvPr id="1012" name="Shape 1012"/>
          <p:cNvGrpSpPr/>
          <p:nvPr/>
        </p:nvGrpSpPr>
        <p:grpSpPr>
          <a:xfrm>
            <a:off x="625625" y="2851725"/>
            <a:ext cx="1814399" cy="677124"/>
            <a:chOff x="4336150" y="2394850"/>
            <a:chExt cx="1814399" cy="677124"/>
          </a:xfrm>
        </p:grpSpPr>
        <p:sp>
          <p:nvSpPr>
            <p:cNvPr id="1013" name="Shape 1013"/>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014" name="Shape 101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015" name="Shape 1015"/>
          <p:cNvGrpSpPr/>
          <p:nvPr/>
        </p:nvGrpSpPr>
        <p:grpSpPr>
          <a:xfrm>
            <a:off x="3451900" y="2770875"/>
            <a:ext cx="1814399" cy="838824"/>
            <a:chOff x="4336150" y="2394850"/>
            <a:chExt cx="1814399" cy="838824"/>
          </a:xfrm>
        </p:grpSpPr>
        <p:sp>
          <p:nvSpPr>
            <p:cNvPr id="1016" name="Shape 1016"/>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a:t>HD0123</a:t>
              </a:r>
            </a:p>
            <a:p>
              <a:pPr lvl="0" rtl="0">
                <a:spcBef>
                  <a:spcPts val="0"/>
                </a:spcBef>
                <a:buNone/>
              </a:pPr>
              <a:r>
                <a:rPr b="1" lang="en">
                  <a:solidFill>
                    <a:srgbClr val="FF0000"/>
                  </a:solidFill>
                </a:rPr>
                <a:t>No card</a:t>
              </a:r>
            </a:p>
          </p:txBody>
        </p:sp>
        <p:sp>
          <p:nvSpPr>
            <p:cNvPr id="1017" name="Shape 101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018" name="Shape 1018"/>
          <p:cNvCxnSpPr>
            <a:stCxn id="1013" idx="3"/>
            <a:endCxn id="1016"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
        <p:nvSpPr>
          <p:cNvPr id="1019" name="Shape 1019"/>
          <p:cNvSpPr txBox="1"/>
          <p:nvPr/>
        </p:nvSpPr>
        <p:spPr>
          <a:xfrm>
            <a:off x="1893325" y="2042475"/>
            <a:ext cx="2176800" cy="357900"/>
          </a:xfrm>
          <a:prstGeom prst="rect">
            <a:avLst/>
          </a:prstGeom>
          <a:noFill/>
          <a:ln>
            <a:noFill/>
          </a:ln>
        </p:spPr>
        <p:txBody>
          <a:bodyPr anchorCtr="0" anchor="t" bIns="91425" lIns="91425" rIns="91425" tIns="91425">
            <a:noAutofit/>
          </a:bodyPr>
          <a:lstStyle/>
          <a:p>
            <a:pPr algn="ctr">
              <a:spcBef>
                <a:spcPts val="0"/>
              </a:spcBef>
              <a:buNone/>
            </a:pPr>
            <a:r>
              <a:rPr b="1" lang="en" sz="1800"/>
              <a:t>Web Application</a:t>
            </a:r>
          </a:p>
        </p:txBody>
      </p:sp>
      <p:sp>
        <p:nvSpPr>
          <p:cNvPr id="1020" name="Shape 102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4" name="Shape 1024"/>
        <p:cNvGrpSpPr/>
        <p:nvPr/>
      </p:nvGrpSpPr>
      <p:grpSpPr>
        <a:xfrm>
          <a:off x="0" y="0"/>
          <a:ext cx="0" cy="0"/>
          <a:chOff x="0" y="0"/>
          <a:chExt cx="0" cy="0"/>
        </a:xfrm>
      </p:grpSpPr>
      <p:sp>
        <p:nvSpPr>
          <p:cNvPr id="1025" name="Shape 1025"/>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26" name="Shape 102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sp>
        <p:nvSpPr>
          <p:cNvPr id="1027" name="Shape 1027"/>
          <p:cNvSpPr txBox="1"/>
          <p:nvPr/>
        </p:nvSpPr>
        <p:spPr>
          <a:xfrm>
            <a:off x="1893325" y="2042475"/>
            <a:ext cx="2176800" cy="357900"/>
          </a:xfrm>
          <a:prstGeom prst="rect">
            <a:avLst/>
          </a:prstGeom>
          <a:noFill/>
          <a:ln>
            <a:noFill/>
          </a:ln>
        </p:spPr>
        <p:txBody>
          <a:bodyPr anchorCtr="0" anchor="t" bIns="91425" lIns="91425" rIns="91425" tIns="91425">
            <a:noAutofit/>
          </a:bodyPr>
          <a:lstStyle/>
          <a:p>
            <a:pPr lvl="0" rtl="0" algn="ctr">
              <a:spcBef>
                <a:spcPts val="0"/>
              </a:spcBef>
              <a:buNone/>
            </a:pPr>
            <a:r>
              <a:rPr b="1" lang="en" sz="1800"/>
              <a:t>Web Application</a:t>
            </a:r>
          </a:p>
        </p:txBody>
      </p:sp>
      <p:grpSp>
        <p:nvGrpSpPr>
          <p:cNvPr id="1028" name="Shape 1028"/>
          <p:cNvGrpSpPr/>
          <p:nvPr/>
        </p:nvGrpSpPr>
        <p:grpSpPr>
          <a:xfrm>
            <a:off x="7756460" y="5186070"/>
            <a:ext cx="1238445" cy="1270154"/>
            <a:chOff x="6962635" y="1122320"/>
            <a:chExt cx="1238445" cy="1270154"/>
          </a:xfrm>
        </p:grpSpPr>
        <p:grpSp>
          <p:nvGrpSpPr>
            <p:cNvPr id="1029" name="Shape 1029"/>
            <p:cNvGrpSpPr/>
            <p:nvPr/>
          </p:nvGrpSpPr>
          <p:grpSpPr>
            <a:xfrm rot="-880933">
              <a:off x="7025919" y="1252736"/>
              <a:ext cx="1111877" cy="642612"/>
              <a:chOff x="6437825" y="1680725"/>
              <a:chExt cx="1635599" cy="945300"/>
            </a:xfrm>
          </p:grpSpPr>
          <p:sp>
            <p:nvSpPr>
              <p:cNvPr id="1030" name="Shape 1030"/>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31" name="Shape 1031"/>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32" name="Shape 1032"/>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033" name="Shape 1033"/>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034" name="Shape 1034"/>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035" name="Shape 1035"/>
          <p:cNvGrpSpPr/>
          <p:nvPr/>
        </p:nvGrpSpPr>
        <p:grpSpPr>
          <a:xfrm>
            <a:off x="5869250" y="5038400"/>
            <a:ext cx="1238400" cy="1565500"/>
            <a:chOff x="5877075" y="5113675"/>
            <a:chExt cx="1238400" cy="1565500"/>
          </a:xfrm>
        </p:grpSpPr>
        <p:pic>
          <p:nvPicPr>
            <p:cNvPr id="1036" name="Shape 1036"/>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37" name="Shape 1037"/>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Printer App</a:t>
              </a:r>
            </a:p>
          </p:txBody>
        </p:sp>
      </p:grpSp>
      <p:sp>
        <p:nvSpPr>
          <p:cNvPr id="1038" name="Shape 1038"/>
          <p:cNvSpPr/>
          <p:nvPr/>
        </p:nvSpPr>
        <p:spPr>
          <a:xfrm>
            <a:off x="6977275" y="5560975"/>
            <a:ext cx="656100" cy="2384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39" name="Shape 1039"/>
          <p:cNvSpPr txBox="1"/>
          <p:nvPr/>
        </p:nvSpPr>
        <p:spPr>
          <a:xfrm>
            <a:off x="6880375" y="5186075"/>
            <a:ext cx="849900" cy="357900"/>
          </a:xfrm>
          <a:prstGeom prst="rect">
            <a:avLst/>
          </a:prstGeom>
          <a:noFill/>
          <a:ln>
            <a:noFill/>
          </a:ln>
        </p:spPr>
        <p:txBody>
          <a:bodyPr anchorCtr="0" anchor="t" bIns="91425" lIns="91425" rIns="91425" tIns="91425">
            <a:noAutofit/>
          </a:bodyPr>
          <a:lstStyle/>
          <a:p>
            <a:pPr lvl="0" rtl="0">
              <a:spcBef>
                <a:spcPts val="0"/>
              </a:spcBef>
              <a:buNone/>
            </a:pPr>
            <a:r>
              <a:rPr lang="en"/>
              <a:t>Read ID</a:t>
            </a:r>
          </a:p>
        </p:txBody>
      </p:sp>
      <p:sp>
        <p:nvSpPr>
          <p:cNvPr id="1040" name="Shape 1040"/>
          <p:cNvSpPr/>
          <p:nvPr/>
        </p:nvSpPr>
        <p:spPr>
          <a:xfrm rot="-1144867">
            <a:off x="5396839" y="5701948"/>
            <a:ext cx="656151" cy="23841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41" name="Shape 104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1042" name="Shape 1042"/>
          <p:cNvGrpSpPr/>
          <p:nvPr/>
        </p:nvGrpSpPr>
        <p:grpSpPr>
          <a:xfrm>
            <a:off x="625625" y="2851725"/>
            <a:ext cx="1814399" cy="677124"/>
            <a:chOff x="4336150" y="2394850"/>
            <a:chExt cx="1814399" cy="677124"/>
          </a:xfrm>
        </p:grpSpPr>
        <p:sp>
          <p:nvSpPr>
            <p:cNvPr id="1043" name="Shape 1043"/>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044" name="Shape 104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045" name="Shape 1045"/>
          <p:cNvGrpSpPr/>
          <p:nvPr/>
        </p:nvGrpSpPr>
        <p:grpSpPr>
          <a:xfrm>
            <a:off x="3451900" y="2770875"/>
            <a:ext cx="1814399" cy="838824"/>
            <a:chOff x="4336150" y="2394850"/>
            <a:chExt cx="1814399" cy="838824"/>
          </a:xfrm>
        </p:grpSpPr>
        <p:sp>
          <p:nvSpPr>
            <p:cNvPr id="1046" name="Shape 1046"/>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HD0123</a:t>
              </a:r>
            </a:p>
            <a:p>
              <a:pPr lvl="0" rtl="0">
                <a:spcBef>
                  <a:spcPts val="0"/>
                </a:spcBef>
                <a:buNone/>
              </a:pPr>
              <a:r>
                <a:rPr lang="en"/>
                <a:t>No card</a:t>
              </a:r>
            </a:p>
          </p:txBody>
        </p:sp>
        <p:sp>
          <p:nvSpPr>
            <p:cNvPr id="1047" name="Shape 104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048" name="Shape 1048"/>
          <p:cNvCxnSpPr>
            <a:stCxn id="1043" idx="3"/>
            <a:endCxn id="1046"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a:off x="2919412" y="2310825"/>
            <a:ext cx="3305175" cy="3295650"/>
          </a:xfrm>
          <a:prstGeom prst="rect">
            <a:avLst/>
          </a:prstGeom>
          <a:noFill/>
          <a:ln>
            <a:noFill/>
          </a:ln>
        </p:spPr>
      </p:pic>
      <p:sp>
        <p:nvSpPr>
          <p:cNvPr id="87" name="Shape 87"/>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rtl="0">
              <a:spcBef>
                <a:spcPts val="0"/>
              </a:spcBef>
              <a:buAutoNum type="arabicPeriod"/>
            </a:pPr>
            <a:r>
              <a:rPr lang="en"/>
              <a:t>Problems</a:t>
            </a:r>
          </a:p>
        </p:txBody>
      </p:sp>
      <p:sp>
        <p:nvSpPr>
          <p:cNvPr id="88" name="Shape 88"/>
          <p:cNvSpPr txBox="1"/>
          <p:nvPr/>
        </p:nvSpPr>
        <p:spPr>
          <a:xfrm>
            <a:off x="940350" y="5804300"/>
            <a:ext cx="7263299" cy="8892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b="1" lang="en" sz="2000">
                <a:solidFill>
                  <a:schemeClr val="dk1"/>
                </a:solidFill>
              </a:rPr>
              <a:t>Claim/compensation process is ineffective</a:t>
            </a:r>
            <a:r>
              <a:rPr lang="en" sz="2000">
                <a:solidFill>
                  <a:schemeClr val="dk1"/>
                </a:solidFill>
              </a:rPr>
              <a:t> between customer and insurance company.</a:t>
            </a:r>
          </a:p>
        </p:txBody>
      </p:sp>
      <p:sp>
        <p:nvSpPr>
          <p:cNvPr id="89" name="Shape 8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90" name="Shape 90"/>
          <p:cNvSpPr/>
          <p:nvPr/>
        </p:nvSpPr>
        <p:spPr>
          <a:xfrm>
            <a:off x="1374750"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91" name="Shape 91"/>
          <p:cNvSpPr/>
          <p:nvPr/>
        </p:nvSpPr>
        <p:spPr>
          <a:xfrm>
            <a:off x="3209837"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92" name="Shape 92"/>
          <p:cNvSpPr/>
          <p:nvPr/>
        </p:nvSpPr>
        <p:spPr>
          <a:xfrm>
            <a:off x="5044937"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spTree>
  </p:cSld>
  <p:clrMapOvr>
    <a:masterClrMapping/>
  </p:clrMapOvr>
  <p:transition spd="slow">
    <p:cut/>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2" name="Shape 1052"/>
        <p:cNvGrpSpPr/>
        <p:nvPr/>
      </p:nvGrpSpPr>
      <p:grpSpPr>
        <a:xfrm>
          <a:off x="0" y="0"/>
          <a:ext cx="0" cy="0"/>
          <a:chOff x="0" y="0"/>
          <a:chExt cx="0" cy="0"/>
        </a:xfrm>
      </p:grpSpPr>
      <p:sp>
        <p:nvSpPr>
          <p:cNvPr id="1053" name="Shape 1053"/>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54" name="Shape 105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sp>
        <p:nvSpPr>
          <p:cNvPr id="1055" name="Shape 1055"/>
          <p:cNvSpPr txBox="1"/>
          <p:nvPr/>
        </p:nvSpPr>
        <p:spPr>
          <a:xfrm>
            <a:off x="1893325" y="2042475"/>
            <a:ext cx="2176800" cy="357900"/>
          </a:xfrm>
          <a:prstGeom prst="rect">
            <a:avLst/>
          </a:prstGeom>
          <a:noFill/>
          <a:ln>
            <a:noFill/>
          </a:ln>
        </p:spPr>
        <p:txBody>
          <a:bodyPr anchorCtr="0" anchor="t" bIns="91425" lIns="91425" rIns="91425" tIns="91425">
            <a:noAutofit/>
          </a:bodyPr>
          <a:lstStyle/>
          <a:p>
            <a:pPr lvl="0" rtl="0" algn="ctr">
              <a:spcBef>
                <a:spcPts val="0"/>
              </a:spcBef>
              <a:buNone/>
            </a:pPr>
            <a:r>
              <a:rPr b="1" lang="en" sz="1800"/>
              <a:t>Web Application</a:t>
            </a:r>
          </a:p>
        </p:txBody>
      </p:sp>
      <p:grpSp>
        <p:nvGrpSpPr>
          <p:cNvPr id="1056" name="Shape 1056"/>
          <p:cNvGrpSpPr/>
          <p:nvPr/>
        </p:nvGrpSpPr>
        <p:grpSpPr>
          <a:xfrm>
            <a:off x="7756460" y="5186070"/>
            <a:ext cx="1238445" cy="1270154"/>
            <a:chOff x="6962635" y="1122320"/>
            <a:chExt cx="1238445" cy="1270154"/>
          </a:xfrm>
        </p:grpSpPr>
        <p:grpSp>
          <p:nvGrpSpPr>
            <p:cNvPr id="1057" name="Shape 1057"/>
            <p:cNvGrpSpPr/>
            <p:nvPr/>
          </p:nvGrpSpPr>
          <p:grpSpPr>
            <a:xfrm rot="-880933">
              <a:off x="7025919" y="1252736"/>
              <a:ext cx="1111877" cy="642612"/>
              <a:chOff x="6437825" y="1680725"/>
              <a:chExt cx="1635599" cy="945300"/>
            </a:xfrm>
          </p:grpSpPr>
          <p:sp>
            <p:nvSpPr>
              <p:cNvPr id="1058" name="Shape 1058"/>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59" name="Shape 1059"/>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60" name="Shape 1060"/>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061" name="Shape 1061"/>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062" name="Shape 1062"/>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063" name="Shape 1063"/>
          <p:cNvGrpSpPr/>
          <p:nvPr/>
        </p:nvGrpSpPr>
        <p:grpSpPr>
          <a:xfrm>
            <a:off x="5869250" y="5038400"/>
            <a:ext cx="1238400" cy="1565500"/>
            <a:chOff x="5877075" y="5113675"/>
            <a:chExt cx="1238400" cy="1565500"/>
          </a:xfrm>
        </p:grpSpPr>
        <p:pic>
          <p:nvPicPr>
            <p:cNvPr id="1064" name="Shape 1064"/>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65" name="Shape 1065"/>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Printer App</a:t>
              </a:r>
            </a:p>
          </p:txBody>
        </p:sp>
      </p:grpSp>
      <p:sp>
        <p:nvSpPr>
          <p:cNvPr id="1066" name="Shape 1066"/>
          <p:cNvSpPr/>
          <p:nvPr/>
        </p:nvSpPr>
        <p:spPr>
          <a:xfrm>
            <a:off x="6977275" y="5560975"/>
            <a:ext cx="656100" cy="2384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67" name="Shape 1067"/>
          <p:cNvSpPr txBox="1"/>
          <p:nvPr/>
        </p:nvSpPr>
        <p:spPr>
          <a:xfrm>
            <a:off x="6880375" y="5186075"/>
            <a:ext cx="849900" cy="357900"/>
          </a:xfrm>
          <a:prstGeom prst="rect">
            <a:avLst/>
          </a:prstGeom>
          <a:noFill/>
          <a:ln>
            <a:noFill/>
          </a:ln>
        </p:spPr>
        <p:txBody>
          <a:bodyPr anchorCtr="0" anchor="t" bIns="91425" lIns="91425" rIns="91425" tIns="91425">
            <a:noAutofit/>
          </a:bodyPr>
          <a:lstStyle/>
          <a:p>
            <a:pPr lvl="0" rtl="0">
              <a:spcBef>
                <a:spcPts val="0"/>
              </a:spcBef>
              <a:buNone/>
            </a:pPr>
            <a:r>
              <a:rPr lang="en"/>
              <a:t>Read ID</a:t>
            </a:r>
          </a:p>
        </p:txBody>
      </p:sp>
      <p:grpSp>
        <p:nvGrpSpPr>
          <p:cNvPr id="1068" name="Shape 1068"/>
          <p:cNvGrpSpPr/>
          <p:nvPr/>
        </p:nvGrpSpPr>
        <p:grpSpPr>
          <a:xfrm>
            <a:off x="3406050" y="5560975"/>
            <a:ext cx="1814399" cy="677124"/>
            <a:chOff x="4336150" y="2394850"/>
            <a:chExt cx="1814399" cy="677124"/>
          </a:xfrm>
        </p:grpSpPr>
        <p:sp>
          <p:nvSpPr>
            <p:cNvPr id="1069" name="Shape 1069"/>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A1B2C</a:t>
              </a:r>
            </a:p>
          </p:txBody>
        </p:sp>
        <p:sp>
          <p:nvSpPr>
            <p:cNvPr id="1070" name="Shape 107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sp>
        <p:nvSpPr>
          <p:cNvPr id="1071" name="Shape 1071"/>
          <p:cNvSpPr/>
          <p:nvPr/>
        </p:nvSpPr>
        <p:spPr>
          <a:xfrm rot="-1144867">
            <a:off x="5396839" y="5701948"/>
            <a:ext cx="656151" cy="23841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72" name="Shape 1072"/>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1073" name="Shape 1073"/>
          <p:cNvGrpSpPr/>
          <p:nvPr/>
        </p:nvGrpSpPr>
        <p:grpSpPr>
          <a:xfrm>
            <a:off x="625625" y="2851725"/>
            <a:ext cx="1814399" cy="677124"/>
            <a:chOff x="4336150" y="2394850"/>
            <a:chExt cx="1814399" cy="677124"/>
          </a:xfrm>
        </p:grpSpPr>
        <p:sp>
          <p:nvSpPr>
            <p:cNvPr id="1074" name="Shape 1074"/>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075" name="Shape 1075"/>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076" name="Shape 1076"/>
          <p:cNvGrpSpPr/>
          <p:nvPr/>
        </p:nvGrpSpPr>
        <p:grpSpPr>
          <a:xfrm>
            <a:off x="3451900" y="2770875"/>
            <a:ext cx="1814399" cy="838824"/>
            <a:chOff x="4336150" y="2394850"/>
            <a:chExt cx="1814399" cy="838824"/>
          </a:xfrm>
        </p:grpSpPr>
        <p:sp>
          <p:nvSpPr>
            <p:cNvPr id="1077" name="Shape 1077"/>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HD0123</a:t>
              </a:r>
            </a:p>
            <a:p>
              <a:pPr lvl="0" rtl="0">
                <a:spcBef>
                  <a:spcPts val="0"/>
                </a:spcBef>
                <a:buClr>
                  <a:schemeClr val="dk1"/>
                </a:buClr>
                <a:buFont typeface="Arial"/>
                <a:buNone/>
              </a:pPr>
              <a:r>
                <a:rPr lang="en">
                  <a:solidFill>
                    <a:schemeClr val="dk1"/>
                  </a:solidFill>
                </a:rPr>
                <a:t>No card</a:t>
              </a:r>
            </a:p>
          </p:txBody>
        </p:sp>
        <p:sp>
          <p:nvSpPr>
            <p:cNvPr id="1078" name="Shape 1078"/>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079" name="Shape 1079"/>
          <p:cNvCxnSpPr>
            <a:stCxn id="1074" idx="3"/>
            <a:endCxn id="1077"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transition spd="slow">
    <p:cut/>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3" name="Shape 1083"/>
        <p:cNvGrpSpPr/>
        <p:nvPr/>
      </p:nvGrpSpPr>
      <p:grpSpPr>
        <a:xfrm>
          <a:off x="0" y="0"/>
          <a:ext cx="0" cy="0"/>
          <a:chOff x="0" y="0"/>
          <a:chExt cx="0" cy="0"/>
        </a:xfrm>
      </p:grpSpPr>
      <p:sp>
        <p:nvSpPr>
          <p:cNvPr id="1084" name="Shape 1084"/>
          <p:cNvSpPr/>
          <p:nvPr/>
        </p:nvSpPr>
        <p:spPr>
          <a:xfrm>
            <a:off x="238525" y="1924750"/>
            <a:ext cx="5486399" cy="4679100"/>
          </a:xfrm>
          <a:prstGeom prst="roundRect">
            <a:avLst>
              <a:gd fmla="val 16667" name="adj"/>
            </a:avLst>
          </a:prstGeom>
          <a:solidFill>
            <a:srgbClr val="FFF2CC"/>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85" name="Shape 108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sp>
        <p:nvSpPr>
          <p:cNvPr id="1086" name="Shape 1086"/>
          <p:cNvSpPr txBox="1"/>
          <p:nvPr/>
        </p:nvSpPr>
        <p:spPr>
          <a:xfrm>
            <a:off x="1893325" y="2042475"/>
            <a:ext cx="2176800" cy="357900"/>
          </a:xfrm>
          <a:prstGeom prst="rect">
            <a:avLst/>
          </a:prstGeom>
          <a:noFill/>
          <a:ln>
            <a:noFill/>
          </a:ln>
        </p:spPr>
        <p:txBody>
          <a:bodyPr anchorCtr="0" anchor="t" bIns="91425" lIns="91425" rIns="91425" tIns="91425">
            <a:noAutofit/>
          </a:bodyPr>
          <a:lstStyle/>
          <a:p>
            <a:pPr lvl="0" rtl="0" algn="ctr">
              <a:spcBef>
                <a:spcPts val="0"/>
              </a:spcBef>
              <a:buNone/>
            </a:pPr>
            <a:r>
              <a:rPr b="1" lang="en" sz="1800"/>
              <a:t>Web Application</a:t>
            </a:r>
          </a:p>
        </p:txBody>
      </p:sp>
      <p:grpSp>
        <p:nvGrpSpPr>
          <p:cNvPr id="1087" name="Shape 1087"/>
          <p:cNvGrpSpPr/>
          <p:nvPr/>
        </p:nvGrpSpPr>
        <p:grpSpPr>
          <a:xfrm>
            <a:off x="7756460" y="5186070"/>
            <a:ext cx="1238445" cy="1270154"/>
            <a:chOff x="6962635" y="1122320"/>
            <a:chExt cx="1238445" cy="1270154"/>
          </a:xfrm>
        </p:grpSpPr>
        <p:grpSp>
          <p:nvGrpSpPr>
            <p:cNvPr id="1088" name="Shape 1088"/>
            <p:cNvGrpSpPr/>
            <p:nvPr/>
          </p:nvGrpSpPr>
          <p:grpSpPr>
            <a:xfrm rot="-880933">
              <a:off x="7025919" y="1252736"/>
              <a:ext cx="1111877" cy="642612"/>
              <a:chOff x="6437825" y="1680725"/>
              <a:chExt cx="1635599" cy="945300"/>
            </a:xfrm>
          </p:grpSpPr>
          <p:sp>
            <p:nvSpPr>
              <p:cNvPr id="1089" name="Shape 1089"/>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90" name="Shape 1090"/>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091" name="Shape 1091"/>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092" name="Shape 1092"/>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093" name="Shape 1093"/>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094" name="Shape 1094"/>
          <p:cNvGrpSpPr/>
          <p:nvPr/>
        </p:nvGrpSpPr>
        <p:grpSpPr>
          <a:xfrm>
            <a:off x="5869250" y="5038400"/>
            <a:ext cx="1238400" cy="1565500"/>
            <a:chOff x="5877075" y="5113675"/>
            <a:chExt cx="1238400" cy="1565500"/>
          </a:xfrm>
        </p:grpSpPr>
        <p:pic>
          <p:nvPicPr>
            <p:cNvPr id="1095" name="Shape 1095"/>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096" name="Shape 1096"/>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Printer App</a:t>
              </a:r>
            </a:p>
          </p:txBody>
        </p:sp>
      </p:grpSp>
      <p:sp>
        <p:nvSpPr>
          <p:cNvPr id="1097" name="Shape 1097"/>
          <p:cNvSpPr/>
          <p:nvPr/>
        </p:nvSpPr>
        <p:spPr>
          <a:xfrm>
            <a:off x="6977275" y="5560975"/>
            <a:ext cx="656100" cy="23849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098" name="Shape 1098"/>
          <p:cNvSpPr txBox="1"/>
          <p:nvPr/>
        </p:nvSpPr>
        <p:spPr>
          <a:xfrm>
            <a:off x="6880375" y="5186075"/>
            <a:ext cx="849900" cy="357900"/>
          </a:xfrm>
          <a:prstGeom prst="rect">
            <a:avLst/>
          </a:prstGeom>
          <a:noFill/>
          <a:ln>
            <a:noFill/>
          </a:ln>
        </p:spPr>
        <p:txBody>
          <a:bodyPr anchorCtr="0" anchor="t" bIns="91425" lIns="91425" rIns="91425" tIns="91425">
            <a:noAutofit/>
          </a:bodyPr>
          <a:lstStyle/>
          <a:p>
            <a:pPr lvl="0" rtl="0">
              <a:spcBef>
                <a:spcPts val="0"/>
              </a:spcBef>
              <a:buNone/>
            </a:pPr>
            <a:r>
              <a:rPr lang="en"/>
              <a:t>Read ID</a:t>
            </a:r>
          </a:p>
        </p:txBody>
      </p:sp>
      <p:grpSp>
        <p:nvGrpSpPr>
          <p:cNvPr id="1099" name="Shape 1099"/>
          <p:cNvGrpSpPr/>
          <p:nvPr/>
        </p:nvGrpSpPr>
        <p:grpSpPr>
          <a:xfrm>
            <a:off x="3406050" y="5560975"/>
            <a:ext cx="1814399" cy="677124"/>
            <a:chOff x="4336150" y="2394850"/>
            <a:chExt cx="1814399" cy="677124"/>
          </a:xfrm>
        </p:grpSpPr>
        <p:sp>
          <p:nvSpPr>
            <p:cNvPr id="1100" name="Shape 1100"/>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A1B2C</a:t>
              </a:r>
            </a:p>
          </p:txBody>
        </p:sp>
        <p:sp>
          <p:nvSpPr>
            <p:cNvPr id="1101" name="Shape 1101"/>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1102" name="Shape 1102"/>
          <p:cNvGrpSpPr/>
          <p:nvPr/>
        </p:nvGrpSpPr>
        <p:grpSpPr>
          <a:xfrm>
            <a:off x="1893325" y="4132625"/>
            <a:ext cx="1814399" cy="918925"/>
            <a:chOff x="4336150" y="2394850"/>
            <a:chExt cx="1814399" cy="918925"/>
          </a:xfrm>
        </p:grpSpPr>
        <p:sp>
          <p:nvSpPr>
            <p:cNvPr id="1103" name="Shape 1103"/>
            <p:cNvSpPr/>
            <p:nvPr/>
          </p:nvSpPr>
          <p:spPr>
            <a:xfrm>
              <a:off x="4336150" y="2708975"/>
              <a:ext cx="1814399" cy="6048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p:txBody>
        </p:sp>
        <p:sp>
          <p:nvSpPr>
            <p:cNvPr id="1104" name="Shape 110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cxnSp>
        <p:nvCxnSpPr>
          <p:cNvPr id="1105" name="Shape 1105"/>
          <p:cNvCxnSpPr>
            <a:stCxn id="1106" idx="2"/>
            <a:endCxn id="1104" idx="1"/>
          </p:cNvCxnSpPr>
          <p:nvPr/>
        </p:nvCxnSpPr>
        <p:spPr>
          <a:xfrm flipH="1" rot="-5400000">
            <a:off x="1279975" y="3700775"/>
            <a:ext cx="866100" cy="360600"/>
          </a:xfrm>
          <a:prstGeom prst="bentConnector2">
            <a:avLst/>
          </a:prstGeom>
          <a:noFill/>
          <a:ln cap="flat" cmpd="sng" w="19050">
            <a:solidFill>
              <a:schemeClr val="dk2"/>
            </a:solidFill>
            <a:prstDash val="solid"/>
            <a:round/>
            <a:headEnd len="lg" w="lg" type="none"/>
            <a:tailEnd len="lg" w="lg" type="none"/>
          </a:ln>
        </p:spPr>
      </p:cxnSp>
      <p:cxnSp>
        <p:nvCxnSpPr>
          <p:cNvPr id="1107" name="Shape 1107"/>
          <p:cNvCxnSpPr>
            <a:stCxn id="1108" idx="2"/>
            <a:endCxn id="1104" idx="3"/>
          </p:cNvCxnSpPr>
          <p:nvPr/>
        </p:nvCxnSpPr>
        <p:spPr>
          <a:xfrm rot="5400000">
            <a:off x="3600324" y="3555425"/>
            <a:ext cx="866100" cy="651300"/>
          </a:xfrm>
          <a:prstGeom prst="bentConnector2">
            <a:avLst/>
          </a:prstGeom>
          <a:noFill/>
          <a:ln cap="flat" cmpd="sng" w="19050">
            <a:solidFill>
              <a:schemeClr val="dk2"/>
            </a:solidFill>
            <a:prstDash val="solid"/>
            <a:round/>
            <a:headEnd len="lg" w="lg" type="none"/>
            <a:tailEnd len="lg" w="lg" type="none"/>
          </a:ln>
        </p:spPr>
      </p:cxnSp>
      <p:cxnSp>
        <p:nvCxnSpPr>
          <p:cNvPr id="1109" name="Shape 1109"/>
          <p:cNvCxnSpPr>
            <a:stCxn id="1101" idx="1"/>
            <a:endCxn id="1103" idx="2"/>
          </p:cNvCxnSpPr>
          <p:nvPr/>
        </p:nvCxnSpPr>
        <p:spPr>
          <a:xfrm rot="10800000">
            <a:off x="2800650" y="5051575"/>
            <a:ext cx="605400" cy="690900"/>
          </a:xfrm>
          <a:prstGeom prst="bentConnector2">
            <a:avLst/>
          </a:prstGeom>
          <a:noFill/>
          <a:ln cap="flat" cmpd="sng" w="19050">
            <a:solidFill>
              <a:schemeClr val="dk2"/>
            </a:solidFill>
            <a:prstDash val="solid"/>
            <a:round/>
            <a:headEnd len="lg" w="lg" type="none"/>
            <a:tailEnd len="lg" w="lg" type="none"/>
          </a:ln>
        </p:spPr>
      </p:cxnSp>
      <p:sp>
        <p:nvSpPr>
          <p:cNvPr id="1110" name="Shape 1110"/>
          <p:cNvSpPr/>
          <p:nvPr/>
        </p:nvSpPr>
        <p:spPr>
          <a:xfrm rot="-1144867">
            <a:off x="5396839" y="5701948"/>
            <a:ext cx="656151" cy="238419"/>
          </a:xfrm>
          <a:prstGeom prst="lef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11" name="Shape 1111"/>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grpSp>
        <p:nvGrpSpPr>
          <p:cNvPr id="1112" name="Shape 1112"/>
          <p:cNvGrpSpPr/>
          <p:nvPr/>
        </p:nvGrpSpPr>
        <p:grpSpPr>
          <a:xfrm>
            <a:off x="625625" y="2851725"/>
            <a:ext cx="1814399" cy="677124"/>
            <a:chOff x="4336150" y="2394850"/>
            <a:chExt cx="1814399" cy="677124"/>
          </a:xfrm>
        </p:grpSpPr>
        <p:sp>
          <p:nvSpPr>
            <p:cNvPr id="1113" name="Shape 1113"/>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114" name="Shape 1114"/>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115" name="Shape 1115"/>
          <p:cNvGrpSpPr/>
          <p:nvPr/>
        </p:nvGrpSpPr>
        <p:grpSpPr>
          <a:xfrm>
            <a:off x="3451900" y="2770875"/>
            <a:ext cx="1814399" cy="838824"/>
            <a:chOff x="4336150" y="2394850"/>
            <a:chExt cx="1814399" cy="838824"/>
          </a:xfrm>
        </p:grpSpPr>
        <p:sp>
          <p:nvSpPr>
            <p:cNvPr id="1116" name="Shape 1116"/>
            <p:cNvSpPr/>
            <p:nvPr/>
          </p:nvSpPr>
          <p:spPr>
            <a:xfrm>
              <a:off x="4336150" y="2708975"/>
              <a:ext cx="1814399" cy="5246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HD0123</a:t>
              </a:r>
            </a:p>
            <a:p>
              <a:pPr lvl="0" rtl="0">
                <a:spcBef>
                  <a:spcPts val="0"/>
                </a:spcBef>
                <a:buNone/>
              </a:pPr>
              <a:r>
                <a:rPr b="1" lang="en">
                  <a:solidFill>
                    <a:srgbClr val="FF0000"/>
                  </a:solidFill>
                </a:rPr>
                <a:t>Ready</a:t>
              </a:r>
            </a:p>
          </p:txBody>
        </p:sp>
        <p:sp>
          <p:nvSpPr>
            <p:cNvPr id="1117" name="Shape 1117"/>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118" name="Shape 1118"/>
          <p:cNvCxnSpPr>
            <a:stCxn id="1113" idx="3"/>
            <a:endCxn id="1116" idx="1"/>
          </p:cNvCxnSpPr>
          <p:nvPr/>
        </p:nvCxnSpPr>
        <p:spPr>
          <a:xfrm>
            <a:off x="2440024" y="3347350"/>
            <a:ext cx="1011900" cy="0"/>
          </a:xfrm>
          <a:prstGeom prst="straightConnector1">
            <a:avLst/>
          </a:prstGeom>
          <a:noFill/>
          <a:ln cap="flat" cmpd="sng" w="19050">
            <a:solidFill>
              <a:schemeClr val="dk2"/>
            </a:solidFill>
            <a:prstDash val="solid"/>
            <a:round/>
            <a:headEnd len="lg" w="lg" type="none"/>
            <a:tailEnd len="lg" w="lg" type="none"/>
          </a:ln>
        </p:spPr>
      </p:cxnSp>
    </p:spTree>
  </p:cSld>
  <p:clrMapOvr>
    <a:masterClrMapping/>
  </p:clrMapOvr>
  <p:transition spd="slow">
    <p:cut/>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2" name="Shape 1122"/>
        <p:cNvGrpSpPr/>
        <p:nvPr/>
      </p:nvGrpSpPr>
      <p:grpSpPr>
        <a:xfrm>
          <a:off x="0" y="0"/>
          <a:ext cx="0" cy="0"/>
          <a:chOff x="0" y="0"/>
          <a:chExt cx="0" cy="0"/>
        </a:xfrm>
      </p:grpSpPr>
      <p:sp>
        <p:nvSpPr>
          <p:cNvPr id="1123" name="Shape 1123"/>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Print Card</a:t>
            </a:r>
          </a:p>
        </p:txBody>
      </p:sp>
      <p:sp>
        <p:nvSpPr>
          <p:cNvPr id="1124" name="Shape 112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125" name="Shape 1125"/>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Staff print card for customer </a:t>
            </a:r>
            <a:r>
              <a:rPr b="1" lang="en" sz="2400"/>
              <a:t>Cao Thanh Minh</a:t>
            </a:r>
            <a:r>
              <a:rPr lang="en" sz="2400"/>
              <a:t>, contract will have status </a:t>
            </a:r>
            <a:r>
              <a:rPr b="1" lang="en" sz="2400"/>
              <a:t>Ready.</a:t>
            </a:r>
          </a:p>
        </p:txBody>
      </p:sp>
      <p:sp>
        <p:nvSpPr>
          <p:cNvPr id="1126" name="Shape 1126"/>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
        <p:nvSpPr>
          <p:cNvPr id="1127" name="Shape 1127"/>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spTree>
  </p:cSld>
  <p:clrMapOvr>
    <a:masterClrMapping/>
  </p:clrMapOvr>
  <p:transition spd="slow">
    <p:cut/>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1" name="Shape 1131"/>
        <p:cNvGrpSpPr/>
        <p:nvPr/>
      </p:nvGrpSpPr>
      <p:grpSpPr>
        <a:xfrm>
          <a:off x="0" y="0"/>
          <a:ext cx="0" cy="0"/>
          <a:chOff x="0" y="0"/>
          <a:chExt cx="0" cy="0"/>
        </a:xfrm>
      </p:grpSpPr>
      <p:sp>
        <p:nvSpPr>
          <p:cNvPr id="1132" name="Shape 1132"/>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Print Card</a:t>
            </a:r>
          </a:p>
        </p:txBody>
      </p:sp>
      <p:sp>
        <p:nvSpPr>
          <p:cNvPr id="1133" name="Shape 1133"/>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34" name="Shape 1134"/>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35" name="Shape 113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136" name="Shape 1136"/>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37" name="Shape 1137"/>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38" name="Shape 1138"/>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39" name="Shape 1139"/>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40" name="Shape 1140"/>
          <p:cNvSpPr/>
          <p:nvPr/>
        </p:nvSpPr>
        <p:spPr>
          <a:xfrm>
            <a:off x="1853975" y="5045225"/>
            <a:ext cx="33443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41" name="Shape 1141"/>
          <p:cNvSpPr/>
          <p:nvPr/>
        </p:nvSpPr>
        <p:spPr>
          <a:xfrm>
            <a:off x="3885825" y="3878000"/>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42" name="Shape 1142"/>
          <p:cNvSpPr/>
          <p:nvPr/>
        </p:nvSpPr>
        <p:spPr>
          <a:xfrm>
            <a:off x="6397550" y="5045225"/>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43" name="Shape 1143"/>
          <p:cNvSpPr/>
          <p:nvPr/>
        </p:nvSpPr>
        <p:spPr>
          <a:xfrm>
            <a:off x="6428300" y="2188700"/>
            <a:ext cx="2589900" cy="1952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7" name="Shape 1147"/>
        <p:cNvGrpSpPr/>
        <p:nvPr/>
      </p:nvGrpSpPr>
      <p:grpSpPr>
        <a:xfrm>
          <a:off x="0" y="0"/>
          <a:ext cx="0" cy="0"/>
          <a:chOff x="0" y="0"/>
          <a:chExt cx="0" cy="0"/>
        </a:xfrm>
      </p:grpSpPr>
      <p:sp>
        <p:nvSpPr>
          <p:cNvPr id="1148" name="Shape 114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149" name="Shape 1149"/>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50" name="Shape 1150"/>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51" name="Shape 115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152" name="Shape 1152"/>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53" name="Shape 1153"/>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54" name="Shape 1154"/>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55" name="Shape 1155"/>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56" name="Shape 1156"/>
          <p:cNvSpPr/>
          <p:nvPr/>
        </p:nvSpPr>
        <p:spPr>
          <a:xfrm>
            <a:off x="6397550" y="5045225"/>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57" name="Shape 1157"/>
          <p:cNvSpPr/>
          <p:nvPr/>
        </p:nvSpPr>
        <p:spPr>
          <a:xfrm>
            <a:off x="6428300" y="2188700"/>
            <a:ext cx="2589900" cy="1952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158" name="Shape 1158"/>
          <p:cNvSpPr/>
          <p:nvPr/>
        </p:nvSpPr>
        <p:spPr>
          <a:xfrm>
            <a:off x="3885825" y="3878000"/>
            <a:ext cx="1826099" cy="157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2" name="Shape 1162"/>
        <p:cNvGrpSpPr/>
        <p:nvPr/>
      </p:nvGrpSpPr>
      <p:grpSpPr>
        <a:xfrm>
          <a:off x="0" y="0"/>
          <a:ext cx="0" cy="0"/>
          <a:chOff x="0" y="0"/>
          <a:chExt cx="0" cy="0"/>
        </a:xfrm>
      </p:grpSpPr>
      <p:sp>
        <p:nvSpPr>
          <p:cNvPr id="1163" name="Shape 116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164" name="Shape 1164"/>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65" name="Shape 1165"/>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66" name="Shape 116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167" name="Shape 1167"/>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68" name="Shape 1168"/>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69" name="Shape 1169"/>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70" name="Shape 1170"/>
          <p:cNvPicPr preferRelativeResize="0"/>
          <p:nvPr/>
        </p:nvPicPr>
        <p:blipFill>
          <a:blip r:embed="rId5">
            <a:alphaModFix/>
          </a:blip>
          <a:stretch>
            <a:fillRect/>
          </a:stretch>
        </p:blipFill>
        <p:spPr>
          <a:xfrm>
            <a:off x="1508750" y="2948209"/>
            <a:ext cx="1160049" cy="412118"/>
          </a:xfrm>
          <a:prstGeom prst="rect">
            <a:avLst/>
          </a:prstGeom>
          <a:noFill/>
          <a:ln>
            <a:noFill/>
          </a:ln>
        </p:spPr>
      </p:pic>
      <p:sp>
        <p:nvSpPr>
          <p:cNvPr id="1171" name="Shape 1171"/>
          <p:cNvSpPr/>
          <p:nvPr/>
        </p:nvSpPr>
        <p:spPr>
          <a:xfrm>
            <a:off x="6428300" y="2188700"/>
            <a:ext cx="2589900" cy="1952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5" name="Shape 1175"/>
        <p:cNvGrpSpPr/>
        <p:nvPr/>
      </p:nvGrpSpPr>
      <p:grpSpPr>
        <a:xfrm>
          <a:off x="0" y="0"/>
          <a:ext cx="0" cy="0"/>
          <a:chOff x="0" y="0"/>
          <a:chExt cx="0" cy="0"/>
        </a:xfrm>
      </p:grpSpPr>
      <p:sp>
        <p:nvSpPr>
          <p:cNvPr id="1176" name="Shape 117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Print Card</a:t>
            </a:r>
          </a:p>
        </p:txBody>
      </p:sp>
      <p:sp>
        <p:nvSpPr>
          <p:cNvPr id="1177" name="Shape 1177"/>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2: </a:t>
            </a:r>
            <a:r>
              <a:rPr b="1" lang="en" sz="1800"/>
              <a:t>Print card for contract, check contract card information</a:t>
            </a:r>
          </a:p>
        </p:txBody>
      </p:sp>
      <p:pic>
        <p:nvPicPr>
          <p:cNvPr id="1178" name="Shape 1178"/>
          <p:cNvPicPr preferRelativeResize="0"/>
          <p:nvPr/>
        </p:nvPicPr>
        <p:blipFill>
          <a:blip r:embed="rId3">
            <a:alphaModFix/>
          </a:blip>
          <a:stretch>
            <a:fillRect/>
          </a:stretch>
        </p:blipFill>
        <p:spPr>
          <a:xfrm>
            <a:off x="0" y="2269917"/>
            <a:ext cx="9143999" cy="4485214"/>
          </a:xfrm>
          <a:prstGeom prst="rect">
            <a:avLst/>
          </a:prstGeom>
          <a:noFill/>
          <a:ln>
            <a:noFill/>
          </a:ln>
        </p:spPr>
      </p:pic>
      <p:sp>
        <p:nvSpPr>
          <p:cNvPr id="1179" name="Shape 11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180" name="Shape 1180"/>
          <p:cNvCxnSpPr/>
          <p:nvPr/>
        </p:nvCxnSpPr>
        <p:spPr>
          <a:xfrm rot="10800000">
            <a:off x="2203072" y="3467425"/>
            <a:ext cx="776100" cy="691499"/>
          </a:xfrm>
          <a:prstGeom prst="straightConnector1">
            <a:avLst/>
          </a:prstGeom>
          <a:noFill/>
          <a:ln cap="flat" cmpd="sng" w="19050">
            <a:solidFill>
              <a:srgbClr val="000000"/>
            </a:solidFill>
            <a:prstDash val="dash"/>
            <a:round/>
            <a:headEnd len="lg" w="lg" type="none"/>
            <a:tailEnd len="lg" w="lg" type="none"/>
          </a:ln>
        </p:spPr>
      </p:cxnSp>
      <p:sp>
        <p:nvSpPr>
          <p:cNvPr id="1181" name="Shape 1181"/>
          <p:cNvSpPr txBox="1"/>
          <p:nvPr/>
        </p:nvSpPr>
        <p:spPr>
          <a:xfrm>
            <a:off x="1206775" y="24598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182" name="Shape 1182"/>
          <p:cNvPicPr preferRelativeResize="0"/>
          <p:nvPr/>
        </p:nvPicPr>
        <p:blipFill>
          <a:blip r:embed="rId4">
            <a:alphaModFix/>
          </a:blip>
          <a:stretch>
            <a:fillRect/>
          </a:stretch>
        </p:blipFill>
        <p:spPr>
          <a:xfrm>
            <a:off x="6867187" y="5921000"/>
            <a:ext cx="1160069" cy="412124"/>
          </a:xfrm>
          <a:prstGeom prst="rect">
            <a:avLst/>
          </a:prstGeom>
          <a:noFill/>
          <a:ln>
            <a:noFill/>
          </a:ln>
        </p:spPr>
      </p:pic>
      <p:pic>
        <p:nvPicPr>
          <p:cNvPr id="1183" name="Shape 1183"/>
          <p:cNvPicPr preferRelativeResize="0"/>
          <p:nvPr/>
        </p:nvPicPr>
        <p:blipFill>
          <a:blip r:embed="rId5">
            <a:alphaModFix/>
          </a:blip>
          <a:stretch>
            <a:fillRect/>
          </a:stretch>
        </p:blipFill>
        <p:spPr>
          <a:xfrm>
            <a:off x="1508750" y="2948209"/>
            <a:ext cx="1160049" cy="412118"/>
          </a:xfrm>
          <a:prstGeom prst="rect">
            <a:avLst/>
          </a:prstGeom>
          <a:noFill/>
          <a:ln>
            <a:noFill/>
          </a:ln>
        </p:spPr>
      </p:pic>
    </p:spTree>
  </p:cSld>
  <p:clrMapOvr>
    <a:masterClrMapping/>
  </p:clrMapOvr>
  <p:transition spd="slow">
    <p:cut/>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7" name="Shape 1187"/>
        <p:cNvGrpSpPr/>
        <p:nvPr/>
      </p:nvGrpSpPr>
      <p:grpSpPr>
        <a:xfrm>
          <a:off x="0" y="0"/>
          <a:ext cx="0" cy="0"/>
          <a:chOff x="0" y="0"/>
          <a:chExt cx="0" cy="0"/>
        </a:xfrm>
      </p:grpSpPr>
      <p:sp>
        <p:nvSpPr>
          <p:cNvPr id="1188" name="Shape 118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Print Card</a:t>
            </a:r>
          </a:p>
        </p:txBody>
      </p:sp>
      <p:pic>
        <p:nvPicPr>
          <p:cNvPr id="1189" name="Shape 1189"/>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190" name="Shape 119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191" name="Shape 1191"/>
          <p:cNvSpPr/>
          <p:nvPr/>
        </p:nvSpPr>
        <p:spPr>
          <a:xfrm>
            <a:off x="363350" y="2225450"/>
            <a:ext cx="6328200" cy="43748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192" name="Shape 1192"/>
          <p:cNvSpPr/>
          <p:nvPr/>
        </p:nvSpPr>
        <p:spPr>
          <a:xfrm>
            <a:off x="6691550" y="2301150"/>
            <a:ext cx="1995000" cy="33018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93" name="Shape 1193"/>
          <p:cNvSpPr/>
          <p:nvPr/>
        </p:nvSpPr>
        <p:spPr>
          <a:xfrm>
            <a:off x="6691875" y="5619150"/>
            <a:ext cx="1995000" cy="9809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7" name="Shape 1197"/>
        <p:cNvGrpSpPr/>
        <p:nvPr/>
      </p:nvGrpSpPr>
      <p:grpSpPr>
        <a:xfrm>
          <a:off x="0" y="0"/>
          <a:ext cx="0" cy="0"/>
          <a:chOff x="0" y="0"/>
          <a:chExt cx="0" cy="0"/>
        </a:xfrm>
      </p:grpSpPr>
      <p:sp>
        <p:nvSpPr>
          <p:cNvPr id="1198" name="Shape 1198"/>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Check Card</a:t>
            </a:r>
          </a:p>
        </p:txBody>
      </p:sp>
      <p:sp>
        <p:nvSpPr>
          <p:cNvPr id="1199" name="Shape 119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3" name="Shape 1203"/>
        <p:cNvGrpSpPr/>
        <p:nvPr/>
      </p:nvGrpSpPr>
      <p:grpSpPr>
        <a:xfrm>
          <a:off x="0" y="0"/>
          <a:ext cx="0" cy="0"/>
          <a:chOff x="0" y="0"/>
          <a:chExt cx="0" cy="0"/>
        </a:xfrm>
      </p:grpSpPr>
      <p:sp>
        <p:nvSpPr>
          <p:cNvPr id="1204" name="Shape 1204"/>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sp>
        <p:nvSpPr>
          <p:cNvPr id="1205" name="Shape 120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206" name="Shape 1206"/>
          <p:cNvPicPr preferRelativeResize="0"/>
          <p:nvPr/>
        </p:nvPicPr>
        <p:blipFill>
          <a:blip r:embed="rId3">
            <a:alphaModFix/>
          </a:blip>
          <a:stretch>
            <a:fillRect/>
          </a:stretch>
        </p:blipFill>
        <p:spPr>
          <a:xfrm>
            <a:off x="1803522" y="1554825"/>
            <a:ext cx="2736649" cy="5303174"/>
          </a:xfrm>
          <a:prstGeom prst="rect">
            <a:avLst/>
          </a:prstGeom>
          <a:noFill/>
          <a:ln>
            <a:noFill/>
          </a:ln>
        </p:spPr>
      </p:pic>
      <p:pic>
        <p:nvPicPr>
          <p:cNvPr id="1207" name="Shape 1207"/>
          <p:cNvPicPr preferRelativeResize="0"/>
          <p:nvPr/>
        </p:nvPicPr>
        <p:blipFill>
          <a:blip r:embed="rId4">
            <a:alphaModFix/>
          </a:blip>
          <a:stretch>
            <a:fillRect/>
          </a:stretch>
        </p:blipFill>
        <p:spPr>
          <a:xfrm>
            <a:off x="4540162" y="1554825"/>
            <a:ext cx="2800308" cy="530317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457200" y="274637"/>
            <a:ext cx="8229600" cy="1143000"/>
          </a:xfrm>
          <a:prstGeom prst="rect">
            <a:avLst/>
          </a:prstGeom>
        </p:spPr>
        <p:txBody>
          <a:bodyPr anchorCtr="0" anchor="b" bIns="91425" lIns="91425" rIns="91425" tIns="91425">
            <a:noAutofit/>
          </a:bodyPr>
          <a:lstStyle/>
          <a:p>
            <a:pPr indent="-228600" lvl="0" marL="457200" rtl="0">
              <a:spcBef>
                <a:spcPts val="0"/>
              </a:spcBef>
              <a:buAutoNum type="arabicPeriod"/>
            </a:pPr>
            <a:r>
              <a:rPr lang="en"/>
              <a:t>Problems</a:t>
            </a:r>
          </a:p>
        </p:txBody>
      </p:sp>
      <p:sp>
        <p:nvSpPr>
          <p:cNvPr id="98" name="Shape 98"/>
          <p:cNvSpPr txBox="1"/>
          <p:nvPr/>
        </p:nvSpPr>
        <p:spPr>
          <a:xfrm>
            <a:off x="1396800" y="5834325"/>
            <a:ext cx="6350400" cy="889200"/>
          </a:xfrm>
          <a:prstGeom prst="rect">
            <a:avLst/>
          </a:prstGeom>
          <a:noFill/>
          <a:ln>
            <a:noFill/>
          </a:ln>
        </p:spPr>
        <p:txBody>
          <a:bodyPr anchorCtr="0" anchor="ctr" bIns="91425" lIns="91425" rIns="91425" tIns="91425">
            <a:noAutofit/>
          </a:bodyPr>
          <a:lstStyle/>
          <a:p>
            <a:pPr lvl="0" rtl="0" algn="ctr">
              <a:spcBef>
                <a:spcPts val="600"/>
              </a:spcBef>
              <a:spcAft>
                <a:spcPts val="600"/>
              </a:spcAft>
              <a:buNone/>
            </a:pPr>
            <a:r>
              <a:rPr lang="en" sz="2000">
                <a:solidFill>
                  <a:schemeClr val="dk1"/>
                </a:solidFill>
              </a:rPr>
              <a:t>Certificate papers can be </a:t>
            </a:r>
            <a:r>
              <a:rPr b="1" lang="en" sz="2000">
                <a:solidFill>
                  <a:schemeClr val="dk1"/>
                </a:solidFill>
              </a:rPr>
              <a:t>easily get damages (wet, burned, teared…) and could be faked</a:t>
            </a:r>
            <a:r>
              <a:rPr lang="en" sz="2000">
                <a:solidFill>
                  <a:schemeClr val="dk1"/>
                </a:solidFill>
              </a:rPr>
              <a:t>.</a:t>
            </a:r>
          </a:p>
        </p:txBody>
      </p:sp>
      <p:sp>
        <p:nvSpPr>
          <p:cNvPr id="99" name="Shape 99"/>
          <p:cNvSpPr/>
          <p:nvPr/>
        </p:nvSpPr>
        <p:spPr>
          <a:xfrm>
            <a:off x="1374750"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1</a:t>
            </a:r>
          </a:p>
        </p:txBody>
      </p:sp>
      <p:sp>
        <p:nvSpPr>
          <p:cNvPr id="100" name="Shape 100"/>
          <p:cNvSpPr/>
          <p:nvPr/>
        </p:nvSpPr>
        <p:spPr>
          <a:xfrm>
            <a:off x="3209837"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2</a:t>
            </a:r>
          </a:p>
        </p:txBody>
      </p:sp>
      <p:sp>
        <p:nvSpPr>
          <p:cNvPr id="101" name="Shape 101"/>
          <p:cNvSpPr/>
          <p:nvPr/>
        </p:nvSpPr>
        <p:spPr>
          <a:xfrm>
            <a:off x="5044937" y="1770775"/>
            <a:ext cx="889200" cy="889200"/>
          </a:xfrm>
          <a:prstGeom prst="ellipse">
            <a:avLst/>
          </a:prstGeom>
          <a:solidFill>
            <a:srgbClr val="EFEFE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3</a:t>
            </a:r>
          </a:p>
        </p:txBody>
      </p:sp>
      <p:sp>
        <p:nvSpPr>
          <p:cNvPr id="102" name="Shape 102"/>
          <p:cNvSpPr/>
          <p:nvPr/>
        </p:nvSpPr>
        <p:spPr>
          <a:xfrm>
            <a:off x="6880037" y="1770775"/>
            <a:ext cx="889200" cy="889200"/>
          </a:xfrm>
          <a:prstGeom prst="ellipse">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t>4</a:t>
            </a:r>
          </a:p>
        </p:txBody>
      </p:sp>
      <p:sp>
        <p:nvSpPr>
          <p:cNvPr id="103" name="Shape 10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pic>
        <p:nvPicPr>
          <p:cNvPr id="104" name="Shape 104"/>
          <p:cNvPicPr preferRelativeResize="0"/>
          <p:nvPr/>
        </p:nvPicPr>
        <p:blipFill>
          <a:blip r:embed="rId3">
            <a:alphaModFix/>
          </a:blip>
          <a:stretch>
            <a:fillRect/>
          </a:stretch>
        </p:blipFill>
        <p:spPr>
          <a:xfrm>
            <a:off x="1714500" y="3013100"/>
            <a:ext cx="5715000" cy="2152650"/>
          </a:xfrm>
          <a:prstGeom prst="rect">
            <a:avLst/>
          </a:prstGeom>
          <a:noFill/>
          <a:ln>
            <a:noFill/>
          </a:ln>
        </p:spPr>
      </p:pic>
    </p:spTree>
  </p:cSld>
  <p:clrMapOvr>
    <a:masterClrMapping/>
  </p:clrMapOvr>
  <p:transition spd="slow">
    <p:cut/>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1" name="Shape 1211"/>
        <p:cNvGrpSpPr/>
        <p:nvPr/>
      </p:nvGrpSpPr>
      <p:grpSpPr>
        <a:xfrm>
          <a:off x="0" y="0"/>
          <a:ext cx="0" cy="0"/>
          <a:chOff x="0" y="0"/>
          <a:chExt cx="0" cy="0"/>
        </a:xfrm>
      </p:grpSpPr>
      <p:sp>
        <p:nvSpPr>
          <p:cNvPr id="1212" name="Shape 1212"/>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sp>
        <p:nvSpPr>
          <p:cNvPr id="1213" name="Shape 121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214" name="Shape 1214"/>
          <p:cNvSpPr/>
          <p:nvPr/>
        </p:nvSpPr>
        <p:spPr>
          <a:xfrm>
            <a:off x="3478450" y="2588225"/>
            <a:ext cx="4780800" cy="3296999"/>
          </a:xfrm>
          <a:prstGeom prst="roundRect">
            <a:avLst>
              <a:gd fmla="val 16667" name="adj"/>
            </a:avLst>
          </a:prstGeom>
          <a:solidFill>
            <a:srgbClr val="FFE599"/>
          </a:solidFill>
          <a:ln cap="flat" cmpd="sng" w="19050">
            <a:solidFill>
              <a:srgbClr val="BF9000"/>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rPr b="1" lang="en" sz="2400"/>
              <a:t>Web Application</a:t>
            </a:r>
          </a:p>
          <a:p>
            <a:pPr rtl="0" algn="ctr">
              <a:spcBef>
                <a:spcPts val="0"/>
              </a:spcBef>
              <a:buNone/>
            </a:pPr>
            <a:r>
              <a:t/>
            </a:r>
            <a:endParaRPr b="1" sz="2400"/>
          </a:p>
          <a:p>
            <a:pPr rtl="0" algn="ctr">
              <a:spcBef>
                <a:spcPts val="0"/>
              </a:spcBef>
              <a:buNone/>
            </a:pPr>
            <a:r>
              <a:t/>
            </a:r>
            <a:endParaRPr b="1" sz="2400"/>
          </a:p>
          <a:p>
            <a:pPr rtl="0" algn="ctr">
              <a:spcBef>
                <a:spcPts val="0"/>
              </a:spcBef>
              <a:buNone/>
            </a:pPr>
            <a:r>
              <a:t/>
            </a:r>
            <a:endParaRPr b="1" sz="2400"/>
          </a:p>
          <a:p>
            <a:pPr rtl="0" algn="ctr">
              <a:spcBef>
                <a:spcPts val="0"/>
              </a:spcBef>
              <a:buNone/>
            </a:pPr>
            <a:r>
              <a:t/>
            </a:r>
            <a:endParaRPr b="1" sz="2400"/>
          </a:p>
          <a:p>
            <a:pPr rtl="0" algn="ctr">
              <a:spcBef>
                <a:spcPts val="0"/>
              </a:spcBef>
              <a:buNone/>
            </a:pPr>
            <a:r>
              <a:t/>
            </a:r>
            <a:endParaRPr b="1" sz="2400"/>
          </a:p>
          <a:p>
            <a:pPr algn="ctr">
              <a:spcBef>
                <a:spcPts val="0"/>
              </a:spcBef>
              <a:buNone/>
            </a:pPr>
            <a:r>
              <a:t/>
            </a:r>
            <a:endParaRPr b="1" sz="2400"/>
          </a:p>
        </p:txBody>
      </p:sp>
      <p:sp>
        <p:nvSpPr>
          <p:cNvPr id="1215" name="Shape 1215"/>
          <p:cNvSpPr/>
          <p:nvPr/>
        </p:nvSpPr>
        <p:spPr>
          <a:xfrm>
            <a:off x="3165225" y="3461975"/>
            <a:ext cx="1978199" cy="1252800"/>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lgn="ctr">
              <a:spcBef>
                <a:spcPts val="0"/>
              </a:spcBef>
              <a:buNone/>
            </a:pPr>
            <a:r>
              <a:rPr b="1" lang="en" sz="1800"/>
              <a:t>Web Service</a:t>
            </a:r>
          </a:p>
        </p:txBody>
      </p:sp>
      <p:cxnSp>
        <p:nvCxnSpPr>
          <p:cNvPr id="1216" name="Shape 1216"/>
          <p:cNvCxnSpPr/>
          <p:nvPr/>
        </p:nvCxnSpPr>
        <p:spPr>
          <a:xfrm>
            <a:off x="1247627" y="3832912"/>
            <a:ext cx="1906500" cy="0"/>
          </a:xfrm>
          <a:prstGeom prst="straightConnector1">
            <a:avLst/>
          </a:prstGeom>
          <a:noFill/>
          <a:ln cap="flat" cmpd="sng" w="38100">
            <a:solidFill>
              <a:schemeClr val="dk2"/>
            </a:solidFill>
            <a:prstDash val="solid"/>
            <a:round/>
            <a:headEnd len="lg" w="lg" type="none"/>
            <a:tailEnd len="lg" w="lg" type="triangle"/>
          </a:ln>
        </p:spPr>
      </p:cxnSp>
      <p:cxnSp>
        <p:nvCxnSpPr>
          <p:cNvPr id="1217" name="Shape 1217"/>
          <p:cNvCxnSpPr/>
          <p:nvPr/>
        </p:nvCxnSpPr>
        <p:spPr>
          <a:xfrm rot="10800000">
            <a:off x="1236525" y="4335700"/>
            <a:ext cx="1928699" cy="0"/>
          </a:xfrm>
          <a:prstGeom prst="straightConnector1">
            <a:avLst/>
          </a:prstGeom>
          <a:noFill/>
          <a:ln cap="flat" cmpd="sng" w="38100">
            <a:solidFill>
              <a:schemeClr val="dk2"/>
            </a:solidFill>
            <a:prstDash val="solid"/>
            <a:round/>
            <a:headEnd len="lg" w="lg" type="none"/>
            <a:tailEnd len="lg" w="lg" type="triangle"/>
          </a:ln>
        </p:spPr>
      </p:cxnSp>
      <p:sp>
        <p:nvSpPr>
          <p:cNvPr id="1218" name="Shape 1218"/>
          <p:cNvSpPr txBox="1"/>
          <p:nvPr/>
        </p:nvSpPr>
        <p:spPr>
          <a:xfrm>
            <a:off x="1648550" y="3330075"/>
            <a:ext cx="1483799" cy="395699"/>
          </a:xfrm>
          <a:prstGeom prst="rect">
            <a:avLst/>
          </a:prstGeom>
          <a:noFill/>
          <a:ln>
            <a:noFill/>
          </a:ln>
        </p:spPr>
        <p:txBody>
          <a:bodyPr anchorCtr="0" anchor="t" bIns="91425" lIns="91425" rIns="91425" tIns="91425">
            <a:noAutofit/>
          </a:bodyPr>
          <a:lstStyle/>
          <a:p>
            <a:pPr>
              <a:spcBef>
                <a:spcPts val="0"/>
              </a:spcBef>
              <a:buNone/>
            </a:pPr>
            <a:r>
              <a:rPr lang="en" sz="1800"/>
              <a:t>Check Card</a:t>
            </a:r>
          </a:p>
        </p:txBody>
      </p:sp>
      <p:sp>
        <p:nvSpPr>
          <p:cNvPr id="1219" name="Shape 1219"/>
          <p:cNvSpPr txBox="1"/>
          <p:nvPr/>
        </p:nvSpPr>
        <p:spPr>
          <a:xfrm>
            <a:off x="1763800" y="4418125"/>
            <a:ext cx="989400" cy="395699"/>
          </a:xfrm>
          <a:prstGeom prst="rect">
            <a:avLst/>
          </a:prstGeom>
          <a:noFill/>
          <a:ln>
            <a:noFill/>
          </a:ln>
        </p:spPr>
        <p:txBody>
          <a:bodyPr anchorCtr="0" anchor="t" bIns="91425" lIns="91425" rIns="91425" tIns="91425">
            <a:noAutofit/>
          </a:bodyPr>
          <a:lstStyle/>
          <a:p>
            <a:pPr lvl="0" rtl="0">
              <a:spcBef>
                <a:spcPts val="0"/>
              </a:spcBef>
              <a:buNone/>
            </a:pPr>
            <a:r>
              <a:rPr lang="en" sz="1800"/>
              <a:t>Result</a:t>
            </a:r>
          </a:p>
        </p:txBody>
      </p:sp>
    </p:spTree>
  </p:cSld>
  <p:clrMapOvr>
    <a:masterClrMapping/>
  </p:clrMapOvr>
  <p:transition spd="slow">
    <p:cut/>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3" name="Shape 1223"/>
        <p:cNvGrpSpPr/>
        <p:nvPr/>
      </p:nvGrpSpPr>
      <p:grpSpPr>
        <a:xfrm>
          <a:off x="0" y="0"/>
          <a:ext cx="0" cy="0"/>
          <a:chOff x="0" y="0"/>
          <a:chExt cx="0" cy="0"/>
        </a:xfrm>
      </p:grpSpPr>
      <p:sp>
        <p:nvSpPr>
          <p:cNvPr id="1224" name="Shape 1224"/>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grpSp>
        <p:nvGrpSpPr>
          <p:cNvPr id="1225" name="Shape 1225"/>
          <p:cNvGrpSpPr/>
          <p:nvPr/>
        </p:nvGrpSpPr>
        <p:grpSpPr>
          <a:xfrm>
            <a:off x="643985" y="3483170"/>
            <a:ext cx="1238445" cy="1270154"/>
            <a:chOff x="6962635" y="1122320"/>
            <a:chExt cx="1238445" cy="1270154"/>
          </a:xfrm>
        </p:grpSpPr>
        <p:grpSp>
          <p:nvGrpSpPr>
            <p:cNvPr id="1226" name="Shape 1226"/>
            <p:cNvGrpSpPr/>
            <p:nvPr/>
          </p:nvGrpSpPr>
          <p:grpSpPr>
            <a:xfrm rot="-880933">
              <a:off x="7025919" y="1252736"/>
              <a:ext cx="1111877" cy="642612"/>
              <a:chOff x="6437825" y="1680725"/>
              <a:chExt cx="1635599" cy="945300"/>
            </a:xfrm>
          </p:grpSpPr>
          <p:sp>
            <p:nvSpPr>
              <p:cNvPr id="1227" name="Shape 1227"/>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28" name="Shape 1228"/>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29" name="Shape 1229"/>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30" name="Shape 1230"/>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31" name="Shape 1231"/>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32" name="Shape 1232"/>
          <p:cNvGrpSpPr/>
          <p:nvPr/>
        </p:nvGrpSpPr>
        <p:grpSpPr>
          <a:xfrm>
            <a:off x="2787675" y="3235550"/>
            <a:ext cx="1238400" cy="1565500"/>
            <a:chOff x="5877075" y="5113675"/>
            <a:chExt cx="1238400" cy="1565500"/>
          </a:xfrm>
        </p:grpSpPr>
        <p:pic>
          <p:nvPicPr>
            <p:cNvPr id="1233" name="Shape 1233"/>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34" name="Shape 1234"/>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35" name="Shape 1235"/>
          <p:cNvSpPr/>
          <p:nvPr/>
        </p:nvSpPr>
        <p:spPr>
          <a:xfrm>
            <a:off x="2216775" y="3653550"/>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6" name="Shape 1236"/>
          <p:cNvSpPr/>
          <p:nvPr/>
        </p:nvSpPr>
        <p:spPr>
          <a:xfrm>
            <a:off x="3987419" y="3599250"/>
            <a:ext cx="704399" cy="402600"/>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7" name="Shape 1237"/>
          <p:cNvSpPr/>
          <p:nvPr/>
        </p:nvSpPr>
        <p:spPr>
          <a:xfrm>
            <a:off x="4985400" y="2740100"/>
            <a:ext cx="108899" cy="27401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8" name="Shape 1238"/>
          <p:cNvSpPr/>
          <p:nvPr/>
        </p:nvSpPr>
        <p:spPr>
          <a:xfrm>
            <a:off x="5357375" y="2802025"/>
            <a:ext cx="402600" cy="402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39" name="Shape 1239"/>
          <p:cNvSpPr txBox="1"/>
          <p:nvPr/>
        </p:nvSpPr>
        <p:spPr>
          <a:xfrm>
            <a:off x="5961125" y="2771075"/>
            <a:ext cx="2012399" cy="433500"/>
          </a:xfrm>
          <a:prstGeom prst="rect">
            <a:avLst/>
          </a:prstGeom>
          <a:noFill/>
          <a:ln>
            <a:noFill/>
          </a:ln>
        </p:spPr>
        <p:txBody>
          <a:bodyPr anchorCtr="0" anchor="t" bIns="91425" lIns="91425" rIns="91425" tIns="91425">
            <a:noAutofit/>
          </a:bodyPr>
          <a:lstStyle/>
          <a:p>
            <a:pPr>
              <a:spcBef>
                <a:spcPts val="0"/>
              </a:spcBef>
              <a:buNone/>
            </a:pPr>
            <a:r>
              <a:rPr b="1" lang="en" sz="1800"/>
              <a:t>Valid card</a:t>
            </a:r>
          </a:p>
        </p:txBody>
      </p:sp>
      <p:sp>
        <p:nvSpPr>
          <p:cNvPr id="1240" name="Shape 1240"/>
          <p:cNvSpPr/>
          <p:nvPr/>
        </p:nvSpPr>
        <p:spPr>
          <a:xfrm>
            <a:off x="5357375" y="3483150"/>
            <a:ext cx="402600" cy="402600"/>
          </a:xfrm>
          <a:prstGeom prst="rect">
            <a:avLst/>
          </a:prstGeom>
          <a:solidFill>
            <a:srgbClr val="FFD966"/>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41" name="Shape 1241"/>
          <p:cNvSpPr txBox="1"/>
          <p:nvPr/>
        </p:nvSpPr>
        <p:spPr>
          <a:xfrm>
            <a:off x="5961125" y="3452200"/>
            <a:ext cx="2538900" cy="4335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card</a:t>
            </a:r>
          </a:p>
        </p:txBody>
      </p:sp>
      <p:sp>
        <p:nvSpPr>
          <p:cNvPr id="1242" name="Shape 1242"/>
          <p:cNvSpPr/>
          <p:nvPr/>
        </p:nvSpPr>
        <p:spPr>
          <a:xfrm>
            <a:off x="5357375" y="4195225"/>
            <a:ext cx="402600" cy="402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43" name="Shape 1243"/>
          <p:cNvSpPr txBox="1"/>
          <p:nvPr/>
        </p:nvSpPr>
        <p:spPr>
          <a:xfrm>
            <a:off x="5961125" y="4164275"/>
            <a:ext cx="2538900" cy="433500"/>
          </a:xfrm>
          <a:prstGeom prst="rect">
            <a:avLst/>
          </a:prstGeom>
          <a:noFill/>
          <a:ln>
            <a:noFill/>
          </a:ln>
        </p:spPr>
        <p:txBody>
          <a:bodyPr anchorCtr="0" anchor="t" bIns="91425" lIns="91425" rIns="91425" tIns="91425">
            <a:noAutofit/>
          </a:bodyPr>
          <a:lstStyle/>
          <a:p>
            <a:pPr lvl="0" rtl="0">
              <a:spcBef>
                <a:spcPts val="0"/>
              </a:spcBef>
              <a:buNone/>
            </a:pPr>
            <a:r>
              <a:rPr b="1" lang="en" sz="1800"/>
              <a:t>Expired card</a:t>
            </a:r>
          </a:p>
        </p:txBody>
      </p:sp>
      <p:sp>
        <p:nvSpPr>
          <p:cNvPr id="1244" name="Shape 1244"/>
          <p:cNvSpPr/>
          <p:nvPr/>
        </p:nvSpPr>
        <p:spPr>
          <a:xfrm>
            <a:off x="5357375" y="4938250"/>
            <a:ext cx="402600" cy="402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45" name="Shape 1245"/>
          <p:cNvSpPr txBox="1"/>
          <p:nvPr/>
        </p:nvSpPr>
        <p:spPr>
          <a:xfrm>
            <a:off x="5961125" y="4907300"/>
            <a:ext cx="2538900" cy="433500"/>
          </a:xfrm>
          <a:prstGeom prst="rect">
            <a:avLst/>
          </a:prstGeom>
          <a:noFill/>
          <a:ln>
            <a:noFill/>
          </a:ln>
        </p:spPr>
        <p:txBody>
          <a:bodyPr anchorCtr="0" anchor="t" bIns="91425" lIns="91425" rIns="91425" tIns="91425">
            <a:noAutofit/>
          </a:bodyPr>
          <a:lstStyle/>
          <a:p>
            <a:pPr lvl="0" rtl="0">
              <a:spcBef>
                <a:spcPts val="0"/>
              </a:spcBef>
              <a:buNone/>
            </a:pPr>
            <a:r>
              <a:rPr b="1" lang="en" sz="1800"/>
              <a:t>Invalid card</a:t>
            </a:r>
          </a:p>
        </p:txBody>
      </p:sp>
      <p:sp>
        <p:nvSpPr>
          <p:cNvPr id="1246" name="Shape 124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0" name="Shape 1250"/>
        <p:cNvGrpSpPr/>
        <p:nvPr/>
      </p:nvGrpSpPr>
      <p:grpSpPr>
        <a:xfrm>
          <a:off x="0" y="0"/>
          <a:ext cx="0" cy="0"/>
          <a:chOff x="0" y="0"/>
          <a:chExt cx="0" cy="0"/>
        </a:xfrm>
      </p:grpSpPr>
      <p:sp>
        <p:nvSpPr>
          <p:cNvPr id="1251" name="Shape 1251"/>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Check card</a:t>
            </a:r>
          </a:p>
        </p:txBody>
      </p:sp>
      <p:grpSp>
        <p:nvGrpSpPr>
          <p:cNvPr id="1252" name="Shape 1252"/>
          <p:cNvGrpSpPr/>
          <p:nvPr/>
        </p:nvGrpSpPr>
        <p:grpSpPr>
          <a:xfrm>
            <a:off x="210535" y="2771045"/>
            <a:ext cx="1238445" cy="1270154"/>
            <a:chOff x="6962635" y="1122320"/>
            <a:chExt cx="1238445" cy="1270154"/>
          </a:xfrm>
        </p:grpSpPr>
        <p:grpSp>
          <p:nvGrpSpPr>
            <p:cNvPr id="1253" name="Shape 1253"/>
            <p:cNvGrpSpPr/>
            <p:nvPr/>
          </p:nvGrpSpPr>
          <p:grpSpPr>
            <a:xfrm rot="-880933">
              <a:off x="7025919" y="1252736"/>
              <a:ext cx="1111877" cy="642612"/>
              <a:chOff x="6437825" y="1680725"/>
              <a:chExt cx="1635599" cy="945300"/>
            </a:xfrm>
          </p:grpSpPr>
          <p:sp>
            <p:nvSpPr>
              <p:cNvPr id="1254" name="Shape 1254"/>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55" name="Shape 1255"/>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56" name="Shape 1256"/>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57" name="Shape 1257"/>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58" name="Shape 1258"/>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59" name="Shape 1259"/>
          <p:cNvGrpSpPr/>
          <p:nvPr/>
        </p:nvGrpSpPr>
        <p:grpSpPr>
          <a:xfrm>
            <a:off x="2354225" y="2523425"/>
            <a:ext cx="1238400" cy="1565500"/>
            <a:chOff x="5877075" y="5113675"/>
            <a:chExt cx="1238400" cy="1565500"/>
          </a:xfrm>
        </p:grpSpPr>
        <p:pic>
          <p:nvPicPr>
            <p:cNvPr id="1260" name="Shape 1260"/>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61" name="Shape 1261"/>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62" name="Shape 1262"/>
          <p:cNvSpPr/>
          <p:nvPr/>
        </p:nvSpPr>
        <p:spPr>
          <a:xfrm>
            <a:off x="1783325" y="29414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63" name="Shape 1263"/>
          <p:cNvSpPr txBox="1"/>
          <p:nvPr/>
        </p:nvSpPr>
        <p:spPr>
          <a:xfrm>
            <a:off x="1565675" y="2570025"/>
            <a:ext cx="1006199" cy="371400"/>
          </a:xfrm>
          <a:prstGeom prst="rect">
            <a:avLst/>
          </a:prstGeom>
          <a:noFill/>
          <a:ln>
            <a:noFill/>
          </a:ln>
        </p:spPr>
        <p:txBody>
          <a:bodyPr anchorCtr="0" anchor="t" bIns="91425" lIns="91425" rIns="91425" tIns="91425">
            <a:noAutofit/>
          </a:bodyPr>
          <a:lstStyle/>
          <a:p>
            <a:pPr>
              <a:spcBef>
                <a:spcPts val="0"/>
              </a:spcBef>
              <a:buNone/>
            </a:pPr>
            <a:r>
              <a:rPr b="1" lang="en"/>
              <a:t>Read ID</a:t>
            </a:r>
          </a:p>
        </p:txBody>
      </p:sp>
      <p:sp>
        <p:nvSpPr>
          <p:cNvPr id="1264" name="Shape 1264"/>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8" name="Shape 1268"/>
        <p:cNvGrpSpPr/>
        <p:nvPr/>
      </p:nvGrpSpPr>
      <p:grpSpPr>
        <a:xfrm>
          <a:off x="0" y="0"/>
          <a:ext cx="0" cy="0"/>
          <a:chOff x="0" y="0"/>
          <a:chExt cx="0" cy="0"/>
        </a:xfrm>
      </p:grpSpPr>
      <p:sp>
        <p:nvSpPr>
          <p:cNvPr id="1269" name="Shape 126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270" name="Shape 1270"/>
          <p:cNvGrpSpPr/>
          <p:nvPr/>
        </p:nvGrpSpPr>
        <p:grpSpPr>
          <a:xfrm>
            <a:off x="210535" y="2771045"/>
            <a:ext cx="1238445" cy="1270154"/>
            <a:chOff x="6962635" y="1122320"/>
            <a:chExt cx="1238445" cy="1270154"/>
          </a:xfrm>
        </p:grpSpPr>
        <p:grpSp>
          <p:nvGrpSpPr>
            <p:cNvPr id="1271" name="Shape 1271"/>
            <p:cNvGrpSpPr/>
            <p:nvPr/>
          </p:nvGrpSpPr>
          <p:grpSpPr>
            <a:xfrm rot="-880933">
              <a:off x="7025919" y="1252736"/>
              <a:ext cx="1111877" cy="642612"/>
              <a:chOff x="6437825" y="1680725"/>
              <a:chExt cx="1635599" cy="945300"/>
            </a:xfrm>
          </p:grpSpPr>
          <p:sp>
            <p:nvSpPr>
              <p:cNvPr id="1272" name="Shape 1272"/>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73" name="Shape 1273"/>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74" name="Shape 1274"/>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75" name="Shape 1275"/>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76" name="Shape 1276"/>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77" name="Shape 1277"/>
          <p:cNvGrpSpPr/>
          <p:nvPr/>
        </p:nvGrpSpPr>
        <p:grpSpPr>
          <a:xfrm>
            <a:off x="2354225" y="2523425"/>
            <a:ext cx="1238400" cy="1565500"/>
            <a:chOff x="5877075" y="5113675"/>
            <a:chExt cx="1238400" cy="1565500"/>
          </a:xfrm>
        </p:grpSpPr>
        <p:pic>
          <p:nvPicPr>
            <p:cNvPr id="1278" name="Shape 1278"/>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279" name="Shape 1279"/>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280" name="Shape 1280"/>
          <p:cNvSpPr/>
          <p:nvPr/>
        </p:nvSpPr>
        <p:spPr>
          <a:xfrm>
            <a:off x="1783325" y="29414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81" name="Shape 1281"/>
          <p:cNvSpPr txBox="1"/>
          <p:nvPr/>
        </p:nvSpPr>
        <p:spPr>
          <a:xfrm>
            <a:off x="1565675" y="2570025"/>
            <a:ext cx="1006199" cy="371400"/>
          </a:xfrm>
          <a:prstGeom prst="rect">
            <a:avLst/>
          </a:prstGeom>
          <a:noFill/>
          <a:ln>
            <a:noFill/>
          </a:ln>
        </p:spPr>
        <p:txBody>
          <a:bodyPr anchorCtr="0" anchor="t" bIns="91425" lIns="91425" rIns="91425" tIns="91425">
            <a:noAutofit/>
          </a:bodyPr>
          <a:lstStyle/>
          <a:p>
            <a:pPr lvl="0" rtl="0">
              <a:spcBef>
                <a:spcPts val="0"/>
              </a:spcBef>
              <a:buNone/>
            </a:pPr>
            <a:r>
              <a:rPr b="1" lang="en"/>
              <a:t>Read ID</a:t>
            </a:r>
          </a:p>
        </p:txBody>
      </p:sp>
      <p:grpSp>
        <p:nvGrpSpPr>
          <p:cNvPr id="1282" name="Shape 1282"/>
          <p:cNvGrpSpPr/>
          <p:nvPr/>
        </p:nvGrpSpPr>
        <p:grpSpPr>
          <a:xfrm>
            <a:off x="3777622" y="1815654"/>
            <a:ext cx="5278965" cy="4592890"/>
            <a:chOff x="5347175" y="1815525"/>
            <a:chExt cx="3445799" cy="1680899"/>
          </a:xfrm>
        </p:grpSpPr>
        <p:sp>
          <p:nvSpPr>
            <p:cNvPr id="1283" name="Shape 1283"/>
            <p:cNvSpPr/>
            <p:nvPr/>
          </p:nvSpPr>
          <p:spPr>
            <a:xfrm>
              <a:off x="5347175" y="1815525"/>
              <a:ext cx="3445799" cy="1680899"/>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284" name="Shape 1284"/>
            <p:cNvSpPr txBox="1"/>
            <p:nvPr/>
          </p:nvSpPr>
          <p:spPr>
            <a:xfrm>
              <a:off x="5981675" y="1926575"/>
              <a:ext cx="2176800" cy="357900"/>
            </a:xfrm>
            <a:prstGeom prst="rect">
              <a:avLst/>
            </a:prstGeom>
            <a:solidFill>
              <a:srgbClr val="D9EAD3"/>
            </a:solidFill>
            <a:ln>
              <a:noFill/>
            </a:ln>
          </p:spPr>
          <p:txBody>
            <a:bodyPr anchorCtr="0" anchor="t" bIns="91425" lIns="91425" rIns="91425" tIns="91425">
              <a:noAutofit/>
            </a:bodyPr>
            <a:lstStyle/>
            <a:p>
              <a:pPr lvl="0" rtl="0" algn="ctr">
                <a:spcBef>
                  <a:spcPts val="0"/>
                </a:spcBef>
                <a:buNone/>
              </a:pPr>
              <a:r>
                <a:rPr b="1" lang="en" sz="1800"/>
                <a:t>Web Service</a:t>
              </a:r>
            </a:p>
          </p:txBody>
        </p:sp>
      </p:grpSp>
      <p:sp>
        <p:nvSpPr>
          <p:cNvPr id="1285" name="Shape 1285"/>
          <p:cNvSpPr/>
          <p:nvPr/>
        </p:nvSpPr>
        <p:spPr>
          <a:xfrm>
            <a:off x="3421250" y="2941425"/>
            <a:ext cx="8670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86" name="Shape 128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0" name="Shape 1290"/>
        <p:cNvGrpSpPr/>
        <p:nvPr/>
      </p:nvGrpSpPr>
      <p:grpSpPr>
        <a:xfrm>
          <a:off x="0" y="0"/>
          <a:ext cx="0" cy="0"/>
          <a:chOff x="0" y="0"/>
          <a:chExt cx="0" cy="0"/>
        </a:xfrm>
      </p:grpSpPr>
      <p:sp>
        <p:nvSpPr>
          <p:cNvPr id="1291" name="Shape 1291"/>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292" name="Shape 1292"/>
          <p:cNvGrpSpPr/>
          <p:nvPr/>
        </p:nvGrpSpPr>
        <p:grpSpPr>
          <a:xfrm>
            <a:off x="210535" y="2771045"/>
            <a:ext cx="1238445" cy="1270154"/>
            <a:chOff x="6962635" y="1122320"/>
            <a:chExt cx="1238445" cy="1270154"/>
          </a:xfrm>
        </p:grpSpPr>
        <p:grpSp>
          <p:nvGrpSpPr>
            <p:cNvPr id="1293" name="Shape 1293"/>
            <p:cNvGrpSpPr/>
            <p:nvPr/>
          </p:nvGrpSpPr>
          <p:grpSpPr>
            <a:xfrm rot="-880933">
              <a:off x="7025919" y="1252736"/>
              <a:ext cx="1111877" cy="642612"/>
              <a:chOff x="6437825" y="1680725"/>
              <a:chExt cx="1635599" cy="945300"/>
            </a:xfrm>
          </p:grpSpPr>
          <p:sp>
            <p:nvSpPr>
              <p:cNvPr id="1294" name="Shape 1294"/>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295" name="Shape 1295"/>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296" name="Shape 1296"/>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297" name="Shape 1297"/>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298" name="Shape 1298"/>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299" name="Shape 1299"/>
          <p:cNvGrpSpPr/>
          <p:nvPr/>
        </p:nvGrpSpPr>
        <p:grpSpPr>
          <a:xfrm>
            <a:off x="2354225" y="2523425"/>
            <a:ext cx="1238400" cy="1565500"/>
            <a:chOff x="5877075" y="5113675"/>
            <a:chExt cx="1238400" cy="1565500"/>
          </a:xfrm>
        </p:grpSpPr>
        <p:pic>
          <p:nvPicPr>
            <p:cNvPr id="1300" name="Shape 1300"/>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301" name="Shape 1301"/>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302" name="Shape 1302"/>
          <p:cNvSpPr/>
          <p:nvPr/>
        </p:nvSpPr>
        <p:spPr>
          <a:xfrm>
            <a:off x="1783325" y="29414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03" name="Shape 1303"/>
          <p:cNvSpPr txBox="1"/>
          <p:nvPr/>
        </p:nvSpPr>
        <p:spPr>
          <a:xfrm>
            <a:off x="1565675" y="2570025"/>
            <a:ext cx="1006199" cy="371400"/>
          </a:xfrm>
          <a:prstGeom prst="rect">
            <a:avLst/>
          </a:prstGeom>
          <a:noFill/>
          <a:ln>
            <a:noFill/>
          </a:ln>
        </p:spPr>
        <p:txBody>
          <a:bodyPr anchorCtr="0" anchor="t" bIns="91425" lIns="91425" rIns="91425" tIns="91425">
            <a:noAutofit/>
          </a:bodyPr>
          <a:lstStyle/>
          <a:p>
            <a:pPr lvl="0" rtl="0">
              <a:spcBef>
                <a:spcPts val="0"/>
              </a:spcBef>
              <a:buNone/>
            </a:pPr>
            <a:r>
              <a:rPr b="1" lang="en"/>
              <a:t>Read ID</a:t>
            </a:r>
          </a:p>
        </p:txBody>
      </p:sp>
      <p:grpSp>
        <p:nvGrpSpPr>
          <p:cNvPr id="1304" name="Shape 1304"/>
          <p:cNvGrpSpPr/>
          <p:nvPr/>
        </p:nvGrpSpPr>
        <p:grpSpPr>
          <a:xfrm>
            <a:off x="3777622" y="1815654"/>
            <a:ext cx="5278965" cy="4592890"/>
            <a:chOff x="5347175" y="1815525"/>
            <a:chExt cx="3445799" cy="1680899"/>
          </a:xfrm>
        </p:grpSpPr>
        <p:sp>
          <p:nvSpPr>
            <p:cNvPr id="1305" name="Shape 1305"/>
            <p:cNvSpPr/>
            <p:nvPr/>
          </p:nvSpPr>
          <p:spPr>
            <a:xfrm>
              <a:off x="5347175" y="1815525"/>
              <a:ext cx="3445799" cy="1680899"/>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306" name="Shape 1306"/>
            <p:cNvSpPr txBox="1"/>
            <p:nvPr/>
          </p:nvSpPr>
          <p:spPr>
            <a:xfrm>
              <a:off x="5981675" y="1926575"/>
              <a:ext cx="2176800" cy="357900"/>
            </a:xfrm>
            <a:prstGeom prst="rect">
              <a:avLst/>
            </a:prstGeom>
            <a:solidFill>
              <a:srgbClr val="D9EAD3"/>
            </a:solidFill>
            <a:ln>
              <a:noFill/>
            </a:ln>
          </p:spPr>
          <p:txBody>
            <a:bodyPr anchorCtr="0" anchor="t" bIns="91425" lIns="91425" rIns="91425" tIns="91425">
              <a:noAutofit/>
            </a:bodyPr>
            <a:lstStyle/>
            <a:p>
              <a:pPr lvl="0" rtl="0" algn="ctr">
                <a:spcBef>
                  <a:spcPts val="0"/>
                </a:spcBef>
                <a:buNone/>
              </a:pPr>
              <a:r>
                <a:rPr b="1" lang="en" sz="1800"/>
                <a:t>Web Service</a:t>
              </a:r>
            </a:p>
          </p:txBody>
        </p:sp>
      </p:grpSp>
      <p:sp>
        <p:nvSpPr>
          <p:cNvPr id="1307" name="Shape 1307"/>
          <p:cNvSpPr/>
          <p:nvPr/>
        </p:nvSpPr>
        <p:spPr>
          <a:xfrm>
            <a:off x="3421250" y="2941425"/>
            <a:ext cx="8670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08" name="Shape 1308"/>
          <p:cNvGrpSpPr/>
          <p:nvPr/>
        </p:nvGrpSpPr>
        <p:grpSpPr>
          <a:xfrm>
            <a:off x="4381200" y="2749862"/>
            <a:ext cx="1814399" cy="677124"/>
            <a:chOff x="4336150" y="2394850"/>
            <a:chExt cx="1814399" cy="677124"/>
          </a:xfrm>
        </p:grpSpPr>
        <p:sp>
          <p:nvSpPr>
            <p:cNvPr id="1309" name="Shape 1309"/>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A1B2C</a:t>
              </a:r>
            </a:p>
          </p:txBody>
        </p:sp>
        <p:sp>
          <p:nvSpPr>
            <p:cNvPr id="1310" name="Shape 1310"/>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a:t>
              </a:r>
            </a:p>
          </p:txBody>
        </p:sp>
      </p:grpSp>
      <p:grpSp>
        <p:nvGrpSpPr>
          <p:cNvPr id="1311" name="Shape 1311"/>
          <p:cNvGrpSpPr/>
          <p:nvPr/>
        </p:nvGrpSpPr>
        <p:grpSpPr>
          <a:xfrm>
            <a:off x="5655150" y="3823000"/>
            <a:ext cx="1814399" cy="918925"/>
            <a:chOff x="4336150" y="2394850"/>
            <a:chExt cx="1814399" cy="918925"/>
          </a:xfrm>
        </p:grpSpPr>
        <p:sp>
          <p:nvSpPr>
            <p:cNvPr id="1312" name="Shape 1312"/>
            <p:cNvSpPr/>
            <p:nvPr/>
          </p:nvSpPr>
          <p:spPr>
            <a:xfrm>
              <a:off x="4336150" y="2708975"/>
              <a:ext cx="1814399" cy="6048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ActivatedDate</a:t>
              </a:r>
            </a:p>
            <a:p>
              <a:pPr lvl="0" rtl="0">
                <a:spcBef>
                  <a:spcPts val="0"/>
                </a:spcBef>
                <a:buNone/>
              </a:pPr>
              <a:r>
                <a:rPr lang="en"/>
                <a:t>DeactivatedDate</a:t>
              </a:r>
            </a:p>
          </p:txBody>
        </p:sp>
        <p:sp>
          <p:nvSpPr>
            <p:cNvPr id="1313" name="Shape 1313"/>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CardInstance</a:t>
              </a:r>
            </a:p>
          </p:txBody>
        </p:sp>
      </p:grpSp>
      <p:grpSp>
        <p:nvGrpSpPr>
          <p:cNvPr id="1314" name="Shape 1314"/>
          <p:cNvGrpSpPr/>
          <p:nvPr/>
        </p:nvGrpSpPr>
        <p:grpSpPr>
          <a:xfrm>
            <a:off x="4167212" y="5267575"/>
            <a:ext cx="1814399" cy="677124"/>
            <a:chOff x="4336150" y="2394850"/>
            <a:chExt cx="1814399" cy="677124"/>
          </a:xfrm>
        </p:grpSpPr>
        <p:sp>
          <p:nvSpPr>
            <p:cNvPr id="1315" name="Shape 1315"/>
            <p:cNvSpPr/>
            <p:nvPr/>
          </p:nvSpPr>
          <p:spPr>
            <a:xfrm>
              <a:off x="4336150" y="2708975"/>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Nguyễn Văn A</a:t>
              </a:r>
            </a:p>
          </p:txBody>
        </p:sp>
        <p:sp>
          <p:nvSpPr>
            <p:cNvPr id="1316" name="Shape 1316"/>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Customer</a:t>
              </a:r>
            </a:p>
          </p:txBody>
        </p:sp>
      </p:grpSp>
      <p:grpSp>
        <p:nvGrpSpPr>
          <p:cNvPr id="1317" name="Shape 1317"/>
          <p:cNvGrpSpPr/>
          <p:nvPr/>
        </p:nvGrpSpPr>
        <p:grpSpPr>
          <a:xfrm>
            <a:off x="6993487" y="5267575"/>
            <a:ext cx="1814412" cy="903625"/>
            <a:chOff x="4336150" y="2394850"/>
            <a:chExt cx="1814412" cy="903625"/>
          </a:xfrm>
        </p:grpSpPr>
        <p:sp>
          <p:nvSpPr>
            <p:cNvPr id="1318" name="Shape 1318"/>
            <p:cNvSpPr/>
            <p:nvPr/>
          </p:nvSpPr>
          <p:spPr>
            <a:xfrm>
              <a:off x="4336162" y="2708975"/>
              <a:ext cx="1814399" cy="589500"/>
            </a:xfrm>
            <a:prstGeom prst="rect">
              <a:avLst/>
            </a:prstGeom>
            <a:solidFill>
              <a:schemeClr val="lt2"/>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rtl="0">
                <a:spcBef>
                  <a:spcPts val="0"/>
                </a:spcBef>
                <a:buNone/>
              </a:pPr>
              <a:r>
                <a:rPr lang="en"/>
                <a:t>HD0123</a:t>
              </a:r>
            </a:p>
            <a:p>
              <a:pPr lvl="0" rtl="0">
                <a:spcBef>
                  <a:spcPts val="0"/>
                </a:spcBef>
                <a:buNone/>
              </a:pPr>
              <a:r>
                <a:rPr lang="en"/>
                <a:t>Ready</a:t>
              </a:r>
            </a:p>
          </p:txBody>
        </p:sp>
        <p:sp>
          <p:nvSpPr>
            <p:cNvPr id="1319" name="Shape 1319"/>
            <p:cNvSpPr/>
            <p:nvPr/>
          </p:nvSpPr>
          <p:spPr>
            <a:xfrm>
              <a:off x="4336150" y="2394850"/>
              <a:ext cx="1814399" cy="362999"/>
            </a:xfrm>
            <a:prstGeom prst="rect">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a:t>Contract</a:t>
              </a:r>
            </a:p>
          </p:txBody>
        </p:sp>
      </p:grpSp>
      <p:cxnSp>
        <p:nvCxnSpPr>
          <p:cNvPr id="1320" name="Shape 1320"/>
          <p:cNvCxnSpPr>
            <a:stCxn id="1310" idx="3"/>
            <a:endCxn id="1313" idx="0"/>
          </p:cNvCxnSpPr>
          <p:nvPr/>
        </p:nvCxnSpPr>
        <p:spPr>
          <a:xfrm>
            <a:off x="6195599" y="2931362"/>
            <a:ext cx="366899" cy="891600"/>
          </a:xfrm>
          <a:prstGeom prst="bentConnector2">
            <a:avLst/>
          </a:prstGeom>
          <a:noFill/>
          <a:ln cap="flat" cmpd="sng" w="38100">
            <a:solidFill>
              <a:srgbClr val="FF0000"/>
            </a:solidFill>
            <a:prstDash val="solid"/>
            <a:round/>
            <a:headEnd len="lg" w="lg" type="none"/>
            <a:tailEnd len="lg" w="lg" type="none"/>
          </a:ln>
        </p:spPr>
      </p:cxnSp>
      <p:cxnSp>
        <p:nvCxnSpPr>
          <p:cNvPr id="1321" name="Shape 1321"/>
          <p:cNvCxnSpPr>
            <a:stCxn id="1313" idx="1"/>
            <a:endCxn id="1316" idx="0"/>
          </p:cNvCxnSpPr>
          <p:nvPr/>
        </p:nvCxnSpPr>
        <p:spPr>
          <a:xfrm flipH="1">
            <a:off x="5074350" y="4004500"/>
            <a:ext cx="580800" cy="1263000"/>
          </a:xfrm>
          <a:prstGeom prst="bentConnector2">
            <a:avLst/>
          </a:prstGeom>
          <a:noFill/>
          <a:ln cap="flat" cmpd="sng" w="19050">
            <a:solidFill>
              <a:schemeClr val="dk2"/>
            </a:solidFill>
            <a:prstDash val="solid"/>
            <a:round/>
            <a:headEnd len="lg" w="lg" type="none"/>
            <a:tailEnd len="lg" w="lg" type="none"/>
          </a:ln>
        </p:spPr>
      </p:cxnSp>
      <p:cxnSp>
        <p:nvCxnSpPr>
          <p:cNvPr id="1322" name="Shape 1322"/>
          <p:cNvCxnSpPr>
            <a:stCxn id="1313" idx="3"/>
            <a:endCxn id="1319" idx="0"/>
          </p:cNvCxnSpPr>
          <p:nvPr/>
        </p:nvCxnSpPr>
        <p:spPr>
          <a:xfrm>
            <a:off x="7469549" y="4004500"/>
            <a:ext cx="431100" cy="1263000"/>
          </a:xfrm>
          <a:prstGeom prst="bentConnector2">
            <a:avLst/>
          </a:prstGeom>
          <a:noFill/>
          <a:ln cap="flat" cmpd="sng" w="38100">
            <a:solidFill>
              <a:srgbClr val="FF0000"/>
            </a:solidFill>
            <a:prstDash val="solid"/>
            <a:round/>
            <a:headEnd len="lg" w="lg" type="none"/>
            <a:tailEnd len="lg" w="lg" type="none"/>
          </a:ln>
        </p:spPr>
      </p:cxnSp>
      <p:sp>
        <p:nvSpPr>
          <p:cNvPr id="1323" name="Shape 1323"/>
          <p:cNvSpPr/>
          <p:nvPr/>
        </p:nvSpPr>
        <p:spPr>
          <a:xfrm>
            <a:off x="6917750" y="5138378"/>
            <a:ext cx="1965900" cy="1143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24" name="Shape 1324"/>
          <p:cNvSpPr/>
          <p:nvPr/>
        </p:nvSpPr>
        <p:spPr>
          <a:xfrm>
            <a:off x="4305450" y="2642625"/>
            <a:ext cx="1965900" cy="8915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25" name="Shape 1325"/>
          <p:cNvSpPr/>
          <p:nvPr/>
        </p:nvSpPr>
        <p:spPr>
          <a:xfrm>
            <a:off x="5579400" y="3757000"/>
            <a:ext cx="1965900" cy="10782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26" name="Shape 13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327" name="Shape 1327"/>
          <p:cNvCxnSpPr/>
          <p:nvPr/>
        </p:nvCxnSpPr>
        <p:spPr>
          <a:xfrm>
            <a:off x="6818700" y="2888625"/>
            <a:ext cx="19799" cy="589500"/>
          </a:xfrm>
          <a:prstGeom prst="straightConnector1">
            <a:avLst/>
          </a:prstGeom>
          <a:noFill/>
          <a:ln cap="flat" cmpd="sng" w="38100">
            <a:solidFill>
              <a:schemeClr val="dk2"/>
            </a:solidFill>
            <a:prstDash val="solid"/>
            <a:round/>
            <a:headEnd len="lg" w="lg" type="none"/>
            <a:tailEnd len="lg" w="lg" type="triangle"/>
          </a:ln>
        </p:spPr>
      </p:cxnSp>
      <p:cxnSp>
        <p:nvCxnSpPr>
          <p:cNvPr id="1328" name="Shape 1328"/>
          <p:cNvCxnSpPr/>
          <p:nvPr/>
        </p:nvCxnSpPr>
        <p:spPr>
          <a:xfrm flipH="1">
            <a:off x="8115475" y="4146250"/>
            <a:ext cx="19799" cy="6879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2" name="Shape 1332"/>
        <p:cNvGrpSpPr/>
        <p:nvPr/>
      </p:nvGrpSpPr>
      <p:grpSpPr>
        <a:xfrm>
          <a:off x="0" y="0"/>
          <a:ext cx="0" cy="0"/>
          <a:chOff x="0" y="0"/>
          <a:chExt cx="0" cy="0"/>
        </a:xfrm>
      </p:grpSpPr>
      <p:sp>
        <p:nvSpPr>
          <p:cNvPr id="1333" name="Shape 133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334" name="Shape 1334"/>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35" name="Shape 1335"/>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36" name="Shape 1336"/>
          <p:cNvGrpSpPr/>
          <p:nvPr/>
        </p:nvGrpSpPr>
        <p:grpSpPr>
          <a:xfrm>
            <a:off x="62550" y="2573650"/>
            <a:ext cx="9062449" cy="3866574"/>
            <a:chOff x="62550" y="2573650"/>
            <a:chExt cx="9062449" cy="3866574"/>
          </a:xfrm>
        </p:grpSpPr>
        <p:sp>
          <p:nvSpPr>
            <p:cNvPr id="1337" name="Shape 1337"/>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38" name="Shape 1338"/>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39" name="Shape 1339"/>
            <p:cNvGrpSpPr/>
            <p:nvPr/>
          </p:nvGrpSpPr>
          <p:grpSpPr>
            <a:xfrm>
              <a:off x="62550" y="2573650"/>
              <a:ext cx="9062449" cy="3866574"/>
              <a:chOff x="62550" y="2573650"/>
              <a:chExt cx="9062449" cy="3866574"/>
            </a:xfrm>
          </p:grpSpPr>
          <p:sp>
            <p:nvSpPr>
              <p:cNvPr id="1340" name="Shape 1340"/>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41" name="Shape 1341"/>
              <p:cNvGrpSpPr/>
              <p:nvPr/>
            </p:nvGrpSpPr>
            <p:grpSpPr>
              <a:xfrm>
                <a:off x="62550" y="2573650"/>
                <a:ext cx="9062449" cy="3759450"/>
                <a:chOff x="62550" y="2573650"/>
                <a:chExt cx="9062449" cy="3759450"/>
              </a:xfrm>
            </p:grpSpPr>
            <p:sp>
              <p:nvSpPr>
                <p:cNvPr id="1342" name="Shape 1342"/>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3" name="Shape 1343"/>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4" name="Shape 1344"/>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5" name="Shape 1345"/>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6" name="Shape 1346"/>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7" name="Shape 1347"/>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8" name="Shape 1348"/>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49" name="Shape 1349"/>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50" name="Shape 1350"/>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51" name="Shape 1351"/>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352" name="Shape 1352"/>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53" name="Shape 1353"/>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Tree>
  </p:cSld>
  <p:clrMapOvr>
    <a:masterClrMapping/>
  </p:clrMapOvr>
  <p:transition spd="slow">
    <p:cut/>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7" name="Shape 1357"/>
        <p:cNvGrpSpPr/>
        <p:nvPr/>
      </p:nvGrpSpPr>
      <p:grpSpPr>
        <a:xfrm>
          <a:off x="0" y="0"/>
          <a:ext cx="0" cy="0"/>
          <a:chOff x="0" y="0"/>
          <a:chExt cx="0" cy="0"/>
        </a:xfrm>
      </p:grpSpPr>
      <p:sp>
        <p:nvSpPr>
          <p:cNvPr id="1358" name="Shape 1358"/>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359" name="Shape 1359"/>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60" name="Shape 1360"/>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61" name="Shape 1361"/>
          <p:cNvGrpSpPr/>
          <p:nvPr/>
        </p:nvGrpSpPr>
        <p:grpSpPr>
          <a:xfrm>
            <a:off x="62550" y="2573650"/>
            <a:ext cx="9062449" cy="3866574"/>
            <a:chOff x="62550" y="2573650"/>
            <a:chExt cx="9062449" cy="3866574"/>
          </a:xfrm>
        </p:grpSpPr>
        <p:sp>
          <p:nvSpPr>
            <p:cNvPr id="1362" name="Shape 1362"/>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3" name="Shape 1363"/>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64" name="Shape 1364"/>
            <p:cNvGrpSpPr/>
            <p:nvPr/>
          </p:nvGrpSpPr>
          <p:grpSpPr>
            <a:xfrm>
              <a:off x="62550" y="2573650"/>
              <a:ext cx="9062449" cy="3866574"/>
              <a:chOff x="62550" y="2573650"/>
              <a:chExt cx="9062449" cy="3866574"/>
            </a:xfrm>
          </p:grpSpPr>
          <p:sp>
            <p:nvSpPr>
              <p:cNvPr id="1365" name="Shape 1365"/>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66" name="Shape 1366"/>
              <p:cNvGrpSpPr/>
              <p:nvPr/>
            </p:nvGrpSpPr>
            <p:grpSpPr>
              <a:xfrm>
                <a:off x="62550" y="2573650"/>
                <a:ext cx="9062449" cy="3759450"/>
                <a:chOff x="62550" y="2573650"/>
                <a:chExt cx="9062449" cy="3759450"/>
              </a:xfrm>
            </p:grpSpPr>
            <p:sp>
              <p:nvSpPr>
                <p:cNvPr id="1367" name="Shape 1367"/>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8" name="Shape 1368"/>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69" name="Shape 1369"/>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0" name="Shape 1370"/>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1" name="Shape 1371"/>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2" name="Shape 1372"/>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3" name="Shape 1373"/>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4" name="Shape 1374"/>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5" name="Shape 1375"/>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6" name="Shape 1376"/>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377" name="Shape 1377"/>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78" name="Shape 1378"/>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379" name="Shape 1379"/>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380" name="Shape 1380"/>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81" name="Shape 1381"/>
          <p:cNvSpPr txBox="1"/>
          <p:nvPr/>
        </p:nvSpPr>
        <p:spPr>
          <a:xfrm>
            <a:off x="6146125" y="1714500"/>
            <a:ext cx="5775299" cy="673800"/>
          </a:xfrm>
          <a:prstGeom prst="rect">
            <a:avLst/>
          </a:prstGeom>
          <a:noFill/>
          <a:ln>
            <a:noFill/>
          </a:ln>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5" name="Shape 1385"/>
        <p:cNvGrpSpPr/>
        <p:nvPr/>
      </p:nvGrpSpPr>
      <p:grpSpPr>
        <a:xfrm>
          <a:off x="0" y="0"/>
          <a:ext cx="0" cy="0"/>
          <a:chOff x="0" y="0"/>
          <a:chExt cx="0" cy="0"/>
        </a:xfrm>
      </p:grpSpPr>
      <p:sp>
        <p:nvSpPr>
          <p:cNvPr id="1386" name="Shape 138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387" name="Shape 1387"/>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388" name="Shape 138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389" name="Shape 1389"/>
          <p:cNvGrpSpPr/>
          <p:nvPr/>
        </p:nvGrpSpPr>
        <p:grpSpPr>
          <a:xfrm>
            <a:off x="62550" y="2573650"/>
            <a:ext cx="9062449" cy="3866574"/>
            <a:chOff x="62550" y="2573650"/>
            <a:chExt cx="9062449" cy="3866574"/>
          </a:xfrm>
        </p:grpSpPr>
        <p:sp>
          <p:nvSpPr>
            <p:cNvPr id="1390" name="Shape 1390"/>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1" name="Shape 1391"/>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92" name="Shape 1392"/>
            <p:cNvGrpSpPr/>
            <p:nvPr/>
          </p:nvGrpSpPr>
          <p:grpSpPr>
            <a:xfrm>
              <a:off x="62550" y="2573650"/>
              <a:ext cx="9062449" cy="3866574"/>
              <a:chOff x="62550" y="2573650"/>
              <a:chExt cx="9062449" cy="3866574"/>
            </a:xfrm>
          </p:grpSpPr>
          <p:sp>
            <p:nvSpPr>
              <p:cNvPr id="1393" name="Shape 1393"/>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394" name="Shape 1394"/>
              <p:cNvGrpSpPr/>
              <p:nvPr/>
            </p:nvGrpSpPr>
            <p:grpSpPr>
              <a:xfrm>
                <a:off x="62550" y="2573650"/>
                <a:ext cx="9062449" cy="3759450"/>
                <a:chOff x="62550" y="2573650"/>
                <a:chExt cx="9062449" cy="3759450"/>
              </a:xfrm>
            </p:grpSpPr>
            <p:sp>
              <p:nvSpPr>
                <p:cNvPr id="1395" name="Shape 1395"/>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6" name="Shape 1396"/>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7" name="Shape 1397"/>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8" name="Shape 1398"/>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399" name="Shape 1399"/>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0" name="Shape 1400"/>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1" name="Shape 1401"/>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2" name="Shape 1402"/>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3" name="Shape 1403"/>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4" name="Shape 1404"/>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05" name="Shape 1405"/>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6" name="Shape 1406"/>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07" name="Shape 1407"/>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08" name="Shape 1408"/>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09" name="Shape 1409"/>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10" name="Shape 1410"/>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Tree>
  </p:cSld>
  <p:clrMapOvr>
    <a:masterClrMapping/>
  </p:clrMapOvr>
  <p:transition spd="slow">
    <p:cut/>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4" name="Shape 1414"/>
        <p:cNvGrpSpPr/>
        <p:nvPr/>
      </p:nvGrpSpPr>
      <p:grpSpPr>
        <a:xfrm>
          <a:off x="0" y="0"/>
          <a:ext cx="0" cy="0"/>
          <a:chOff x="0" y="0"/>
          <a:chExt cx="0" cy="0"/>
        </a:xfrm>
      </p:grpSpPr>
      <p:sp>
        <p:nvSpPr>
          <p:cNvPr id="1415" name="Shape 141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416" name="Shape 1416"/>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17" name="Shape 141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418" name="Shape 1418"/>
          <p:cNvGrpSpPr/>
          <p:nvPr/>
        </p:nvGrpSpPr>
        <p:grpSpPr>
          <a:xfrm>
            <a:off x="62550" y="2573650"/>
            <a:ext cx="9062449" cy="3866574"/>
            <a:chOff x="62550" y="2573650"/>
            <a:chExt cx="9062449" cy="3866574"/>
          </a:xfrm>
        </p:grpSpPr>
        <p:sp>
          <p:nvSpPr>
            <p:cNvPr id="1419" name="Shape 1419"/>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0" name="Shape 1420"/>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21" name="Shape 1421"/>
            <p:cNvGrpSpPr/>
            <p:nvPr/>
          </p:nvGrpSpPr>
          <p:grpSpPr>
            <a:xfrm>
              <a:off x="62550" y="2573650"/>
              <a:ext cx="9062449" cy="3866574"/>
              <a:chOff x="62550" y="2573650"/>
              <a:chExt cx="9062449" cy="3866574"/>
            </a:xfrm>
          </p:grpSpPr>
          <p:sp>
            <p:nvSpPr>
              <p:cNvPr id="1422" name="Shape 1422"/>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23" name="Shape 1423"/>
              <p:cNvGrpSpPr/>
              <p:nvPr/>
            </p:nvGrpSpPr>
            <p:grpSpPr>
              <a:xfrm>
                <a:off x="62550" y="2573650"/>
                <a:ext cx="9062449" cy="3759450"/>
                <a:chOff x="62550" y="2573650"/>
                <a:chExt cx="9062449" cy="3759450"/>
              </a:xfrm>
            </p:grpSpPr>
            <p:sp>
              <p:nvSpPr>
                <p:cNvPr id="1424" name="Shape 1424"/>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5" name="Shape 1425"/>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6" name="Shape 1426"/>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7" name="Shape 1427"/>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8" name="Shape 1428"/>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29" name="Shape 1429"/>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0" name="Shape 1430"/>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1" name="Shape 1431"/>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2" name="Shape 1432"/>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3" name="Shape 1433"/>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34" name="Shape 1434"/>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5" name="Shape 1435"/>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36" name="Shape 1436"/>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7" name="Shape 1437"/>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38" name="Shape 1438"/>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39" name="Shape 1439"/>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40" name="Shape 1440"/>
          <p:cNvSpPr/>
          <p:nvPr/>
        </p:nvSpPr>
        <p:spPr>
          <a:xfrm>
            <a:off x="2940025" y="4391175"/>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41" name="Shape 1441"/>
          <p:cNvSpPr txBox="1"/>
          <p:nvPr/>
        </p:nvSpPr>
        <p:spPr>
          <a:xfrm>
            <a:off x="3350469" y="4370133"/>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Expired card</a:t>
            </a:r>
          </a:p>
        </p:txBody>
      </p:sp>
    </p:spTree>
  </p:cSld>
  <p:clrMapOvr>
    <a:masterClrMapping/>
  </p:clrMapOvr>
  <p:transition spd="slow">
    <p:cut/>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5" name="Shape 1445"/>
        <p:cNvGrpSpPr/>
        <p:nvPr/>
      </p:nvGrpSpPr>
      <p:grpSpPr>
        <a:xfrm>
          <a:off x="0" y="0"/>
          <a:ext cx="0" cy="0"/>
          <a:chOff x="0" y="0"/>
          <a:chExt cx="0" cy="0"/>
        </a:xfrm>
      </p:grpSpPr>
      <p:sp>
        <p:nvSpPr>
          <p:cNvPr id="1446" name="Shape 144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447" name="Shape 1447"/>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48" name="Shape 144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449" name="Shape 1449"/>
          <p:cNvGrpSpPr/>
          <p:nvPr/>
        </p:nvGrpSpPr>
        <p:grpSpPr>
          <a:xfrm>
            <a:off x="62550" y="2573650"/>
            <a:ext cx="9062449" cy="3866574"/>
            <a:chOff x="62550" y="2573650"/>
            <a:chExt cx="9062449" cy="3866574"/>
          </a:xfrm>
        </p:grpSpPr>
        <p:sp>
          <p:nvSpPr>
            <p:cNvPr id="1450" name="Shape 1450"/>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1" name="Shape 1451"/>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52" name="Shape 1452"/>
            <p:cNvGrpSpPr/>
            <p:nvPr/>
          </p:nvGrpSpPr>
          <p:grpSpPr>
            <a:xfrm>
              <a:off x="62550" y="2573650"/>
              <a:ext cx="9062449" cy="3866574"/>
              <a:chOff x="62550" y="2573650"/>
              <a:chExt cx="9062449" cy="3866574"/>
            </a:xfrm>
          </p:grpSpPr>
          <p:sp>
            <p:nvSpPr>
              <p:cNvPr id="1453" name="Shape 1453"/>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54" name="Shape 1454"/>
              <p:cNvGrpSpPr/>
              <p:nvPr/>
            </p:nvGrpSpPr>
            <p:grpSpPr>
              <a:xfrm>
                <a:off x="62550" y="2573650"/>
                <a:ext cx="9062449" cy="3759450"/>
                <a:chOff x="62550" y="2573650"/>
                <a:chExt cx="9062449" cy="3759450"/>
              </a:xfrm>
            </p:grpSpPr>
            <p:sp>
              <p:nvSpPr>
                <p:cNvPr id="1455" name="Shape 1455"/>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6" name="Shape 1456"/>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7" name="Shape 1457"/>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8" name="Shape 1458"/>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59" name="Shape 1459"/>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0" name="Shape 1460"/>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1" name="Shape 1461"/>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2" name="Shape 1462"/>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3" name="Shape 1463"/>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4" name="Shape 1464"/>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65" name="Shape 1465"/>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6" name="Shape 1466"/>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67" name="Shape 1467"/>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68" name="Shape 1468"/>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69" name="Shape 1469"/>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70" name="Shape 1470"/>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471" name="Shape 1471"/>
          <p:cNvSpPr/>
          <p:nvPr/>
        </p:nvSpPr>
        <p:spPr>
          <a:xfrm>
            <a:off x="6779150" y="4380655"/>
            <a:ext cx="273600" cy="273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72" name="Shape 1472"/>
          <p:cNvSpPr txBox="1"/>
          <p:nvPr/>
        </p:nvSpPr>
        <p:spPr>
          <a:xfrm>
            <a:off x="7189402" y="4359625"/>
            <a:ext cx="1367399" cy="294600"/>
          </a:xfrm>
          <a:prstGeom prst="rect">
            <a:avLst/>
          </a:prstGeom>
          <a:noFill/>
          <a:ln>
            <a:noFill/>
          </a:ln>
        </p:spPr>
        <p:txBody>
          <a:bodyPr anchorCtr="0" anchor="ctr" bIns="91425" lIns="91425" rIns="91425" tIns="91425">
            <a:noAutofit/>
          </a:bodyPr>
          <a:lstStyle/>
          <a:p>
            <a:pPr lvl="0" rtl="0">
              <a:spcBef>
                <a:spcPts val="0"/>
              </a:spcBef>
              <a:buNone/>
            </a:pPr>
            <a:r>
              <a:rPr b="1" lang="en" sz="1800"/>
              <a:t>Valid card</a:t>
            </a:r>
          </a:p>
        </p:txBody>
      </p:sp>
      <p:sp>
        <p:nvSpPr>
          <p:cNvPr id="1473" name="Shape 1473"/>
          <p:cNvSpPr/>
          <p:nvPr/>
        </p:nvSpPr>
        <p:spPr>
          <a:xfrm>
            <a:off x="2940025" y="4391175"/>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74" name="Shape 1474"/>
          <p:cNvSpPr txBox="1"/>
          <p:nvPr/>
        </p:nvSpPr>
        <p:spPr>
          <a:xfrm>
            <a:off x="3350469" y="4370133"/>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Expired card</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nvSpPr>
        <p:spPr>
          <a:xfrm>
            <a:off x="0" y="2070900"/>
            <a:ext cx="9144000" cy="2716199"/>
          </a:xfrm>
          <a:prstGeom prst="rect">
            <a:avLst/>
          </a:prstGeom>
          <a:noFill/>
          <a:ln>
            <a:noFill/>
          </a:ln>
        </p:spPr>
        <p:txBody>
          <a:bodyPr anchorCtr="0" anchor="ctr" bIns="91425" lIns="91425" rIns="91425" tIns="91425">
            <a:noAutofit/>
          </a:bodyPr>
          <a:lstStyle/>
          <a:p>
            <a:pPr lvl="0" rtl="0" algn="ctr">
              <a:spcBef>
                <a:spcPts val="0"/>
              </a:spcBef>
              <a:buClr>
                <a:schemeClr val="dk1"/>
              </a:buClr>
              <a:buSzPct val="25000"/>
              <a:buFont typeface="Arial"/>
              <a:buNone/>
            </a:pPr>
            <a:r>
              <a:rPr b="1" lang="en" sz="4800">
                <a:solidFill>
                  <a:srgbClr val="FFFFFF"/>
                </a:solidFill>
              </a:rPr>
              <a:t>Solution</a:t>
            </a:r>
          </a:p>
        </p:txBody>
      </p:sp>
      <p:sp>
        <p:nvSpPr>
          <p:cNvPr id="110" name="Shape 110"/>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8" name="Shape 1478"/>
        <p:cNvGrpSpPr/>
        <p:nvPr/>
      </p:nvGrpSpPr>
      <p:grpSpPr>
        <a:xfrm>
          <a:off x="0" y="0"/>
          <a:ext cx="0" cy="0"/>
          <a:chOff x="0" y="0"/>
          <a:chExt cx="0" cy="0"/>
        </a:xfrm>
      </p:grpSpPr>
      <p:sp>
        <p:nvSpPr>
          <p:cNvPr id="1479" name="Shape 147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480" name="Shape 1480"/>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481" name="Shape 1481"/>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grpSp>
        <p:nvGrpSpPr>
          <p:cNvPr id="1482" name="Shape 1482"/>
          <p:cNvGrpSpPr/>
          <p:nvPr/>
        </p:nvGrpSpPr>
        <p:grpSpPr>
          <a:xfrm>
            <a:off x="62550" y="2573650"/>
            <a:ext cx="9062449" cy="3866574"/>
            <a:chOff x="62550" y="2573650"/>
            <a:chExt cx="9062449" cy="3866574"/>
          </a:xfrm>
        </p:grpSpPr>
        <p:sp>
          <p:nvSpPr>
            <p:cNvPr id="1483" name="Shape 1483"/>
            <p:cNvSpPr/>
            <p:nvPr/>
          </p:nvSpPr>
          <p:spPr>
            <a:xfrm>
              <a:off x="7728500" y="5374025"/>
              <a:ext cx="548699" cy="10352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4" name="Shape 1484"/>
            <p:cNvSpPr/>
            <p:nvPr/>
          </p:nvSpPr>
          <p:spPr>
            <a:xfrm>
              <a:off x="4389575" y="5374050"/>
              <a:ext cx="32252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85" name="Shape 1485"/>
            <p:cNvGrpSpPr/>
            <p:nvPr/>
          </p:nvGrpSpPr>
          <p:grpSpPr>
            <a:xfrm>
              <a:off x="62550" y="2573650"/>
              <a:ext cx="9062449" cy="3866574"/>
              <a:chOff x="62550" y="2573650"/>
              <a:chExt cx="9062449" cy="3866574"/>
            </a:xfrm>
          </p:grpSpPr>
          <p:sp>
            <p:nvSpPr>
              <p:cNvPr id="1486" name="Shape 1486"/>
              <p:cNvSpPr/>
              <p:nvPr/>
            </p:nvSpPr>
            <p:spPr>
              <a:xfrm>
                <a:off x="3512250" y="5915525"/>
                <a:ext cx="4216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nvGrpSpPr>
              <p:cNvPr id="1487" name="Shape 1487"/>
              <p:cNvGrpSpPr/>
              <p:nvPr/>
            </p:nvGrpSpPr>
            <p:grpSpPr>
              <a:xfrm>
                <a:off x="62550" y="2573650"/>
                <a:ext cx="9062449" cy="3759450"/>
                <a:chOff x="62550" y="2573650"/>
                <a:chExt cx="9062449" cy="3759450"/>
              </a:xfrm>
            </p:grpSpPr>
            <p:sp>
              <p:nvSpPr>
                <p:cNvPr id="1488" name="Shape 1488"/>
                <p:cNvSpPr/>
                <p:nvPr/>
              </p:nvSpPr>
              <p:spPr>
                <a:xfrm>
                  <a:off x="696400" y="2573650"/>
                  <a:ext cx="22860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89" name="Shape 1489"/>
                <p:cNvSpPr/>
                <p:nvPr/>
              </p:nvSpPr>
              <p:spPr>
                <a:xfrm>
                  <a:off x="4295700" y="2573650"/>
                  <a:ext cx="2668200" cy="5246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0" name="Shape 1490"/>
                <p:cNvSpPr/>
                <p:nvPr/>
              </p:nvSpPr>
              <p:spPr>
                <a:xfrm>
                  <a:off x="7297025" y="3156050"/>
                  <a:ext cx="847799" cy="15473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1" name="Shape 1491"/>
                <p:cNvSpPr/>
                <p:nvPr/>
              </p:nvSpPr>
              <p:spPr>
                <a:xfrm>
                  <a:off x="8277200" y="2824000"/>
                  <a:ext cx="847799" cy="3509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2" name="Shape 1492"/>
                <p:cNvSpPr/>
                <p:nvPr/>
              </p:nvSpPr>
              <p:spPr>
                <a:xfrm>
                  <a:off x="2555725" y="4244600"/>
                  <a:ext cx="4608899"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3" name="Shape 1493"/>
                <p:cNvSpPr/>
                <p:nvPr/>
              </p:nvSpPr>
              <p:spPr>
                <a:xfrm>
                  <a:off x="1940600" y="3156050"/>
                  <a:ext cx="5492699" cy="1063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4" name="Shape 1494"/>
                <p:cNvSpPr/>
                <p:nvPr/>
              </p:nvSpPr>
              <p:spPr>
                <a:xfrm>
                  <a:off x="4615650" y="4809325"/>
                  <a:ext cx="2348400" cy="458999"/>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5" name="Shape 1495"/>
                <p:cNvSpPr/>
                <p:nvPr/>
              </p:nvSpPr>
              <p:spPr>
                <a:xfrm>
                  <a:off x="378475" y="4901775"/>
                  <a:ext cx="2924099" cy="9111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6" name="Shape 1496"/>
                <p:cNvSpPr/>
                <p:nvPr/>
              </p:nvSpPr>
              <p:spPr>
                <a:xfrm>
                  <a:off x="1636025" y="5812950"/>
                  <a:ext cx="548699" cy="3942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7" name="Shape 1497"/>
                <p:cNvSpPr/>
                <p:nvPr/>
              </p:nvSpPr>
              <p:spPr>
                <a:xfrm>
                  <a:off x="62550" y="3000375"/>
                  <a:ext cx="1163699" cy="1901400"/>
                </a:xfrm>
                <a:prstGeom prst="rect">
                  <a:avLst/>
                </a:prstGeom>
                <a:solidFill>
                  <a:srgbClr val="FFFFFF">
                    <a:alpha val="82690"/>
                  </a:srgbClr>
                </a:solidFill>
                <a:ln cap="flat" cmpd="sng" w="19050">
                  <a:solidFill>
                    <a:srgbClr val="FFFFFF"/>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grpSp>
        </p:grpSp>
      </p:grpSp>
      <p:sp>
        <p:nvSpPr>
          <p:cNvPr id="1498" name="Shape 1498"/>
          <p:cNvSpPr/>
          <p:nvPr/>
        </p:nvSpPr>
        <p:spPr>
          <a:xfrm>
            <a:off x="2940025" y="2114687"/>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499" name="Shape 1499"/>
          <p:cNvSpPr txBox="1"/>
          <p:nvPr/>
        </p:nvSpPr>
        <p:spPr>
          <a:xfrm>
            <a:off x="3350469" y="2093646"/>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500" name="Shape 1500"/>
          <p:cNvSpPr/>
          <p:nvPr/>
        </p:nvSpPr>
        <p:spPr>
          <a:xfrm>
            <a:off x="6653300" y="213571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1" name="Shape 1501"/>
          <p:cNvSpPr txBox="1"/>
          <p:nvPr/>
        </p:nvSpPr>
        <p:spPr>
          <a:xfrm>
            <a:off x="7063743" y="211467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502" name="Shape 1502"/>
          <p:cNvSpPr/>
          <p:nvPr/>
        </p:nvSpPr>
        <p:spPr>
          <a:xfrm>
            <a:off x="936850" y="3919662"/>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3" name="Shape 1503"/>
          <p:cNvSpPr txBox="1"/>
          <p:nvPr/>
        </p:nvSpPr>
        <p:spPr>
          <a:xfrm>
            <a:off x="1347293" y="3898621"/>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Invalid card</a:t>
            </a:r>
          </a:p>
        </p:txBody>
      </p:sp>
      <p:sp>
        <p:nvSpPr>
          <p:cNvPr id="1504" name="Shape 1504"/>
          <p:cNvSpPr/>
          <p:nvPr/>
        </p:nvSpPr>
        <p:spPr>
          <a:xfrm>
            <a:off x="6779150" y="4380655"/>
            <a:ext cx="273600" cy="273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5" name="Shape 1505"/>
          <p:cNvSpPr txBox="1"/>
          <p:nvPr/>
        </p:nvSpPr>
        <p:spPr>
          <a:xfrm>
            <a:off x="7189402" y="4359625"/>
            <a:ext cx="1367399" cy="294600"/>
          </a:xfrm>
          <a:prstGeom prst="rect">
            <a:avLst/>
          </a:prstGeom>
          <a:noFill/>
          <a:ln>
            <a:noFill/>
          </a:ln>
        </p:spPr>
        <p:txBody>
          <a:bodyPr anchorCtr="0" anchor="ctr" bIns="91425" lIns="91425" rIns="91425" tIns="91425">
            <a:noAutofit/>
          </a:bodyPr>
          <a:lstStyle/>
          <a:p>
            <a:pPr lvl="0" rtl="0">
              <a:spcBef>
                <a:spcPts val="0"/>
              </a:spcBef>
              <a:buNone/>
            </a:pPr>
            <a:r>
              <a:rPr b="1" lang="en" sz="1800"/>
              <a:t>Valid card</a:t>
            </a:r>
          </a:p>
        </p:txBody>
      </p:sp>
      <p:sp>
        <p:nvSpPr>
          <p:cNvPr id="1506" name="Shape 1506"/>
          <p:cNvSpPr/>
          <p:nvPr/>
        </p:nvSpPr>
        <p:spPr>
          <a:xfrm>
            <a:off x="2084800" y="5522180"/>
            <a:ext cx="273600" cy="273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7" name="Shape 1507"/>
          <p:cNvSpPr txBox="1"/>
          <p:nvPr/>
        </p:nvSpPr>
        <p:spPr>
          <a:xfrm>
            <a:off x="2495051" y="5501150"/>
            <a:ext cx="1367399" cy="294600"/>
          </a:xfrm>
          <a:prstGeom prst="rect">
            <a:avLst/>
          </a:prstGeom>
          <a:noFill/>
          <a:ln>
            <a:noFill/>
          </a:ln>
        </p:spPr>
        <p:txBody>
          <a:bodyPr anchorCtr="0" anchor="ctr" bIns="91425" lIns="91425" rIns="91425" tIns="91425">
            <a:noAutofit/>
          </a:bodyPr>
          <a:lstStyle/>
          <a:p>
            <a:pPr lvl="0" rtl="0">
              <a:spcBef>
                <a:spcPts val="0"/>
              </a:spcBef>
              <a:buNone/>
            </a:pPr>
            <a:r>
              <a:rPr b="1" lang="en" sz="1800"/>
              <a:t>Valid card</a:t>
            </a:r>
          </a:p>
        </p:txBody>
      </p:sp>
      <p:sp>
        <p:nvSpPr>
          <p:cNvPr id="1508" name="Shape 1508"/>
          <p:cNvSpPr/>
          <p:nvPr/>
        </p:nvSpPr>
        <p:spPr>
          <a:xfrm>
            <a:off x="2940025" y="4391175"/>
            <a:ext cx="273600" cy="273600"/>
          </a:xfrm>
          <a:prstGeom prst="rect">
            <a:avLst/>
          </a:prstGeom>
          <a:solidFill>
            <a:srgbClr val="CC0000"/>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09" name="Shape 1509"/>
          <p:cNvSpPr txBox="1"/>
          <p:nvPr/>
        </p:nvSpPr>
        <p:spPr>
          <a:xfrm>
            <a:off x="3350469" y="4370133"/>
            <a:ext cx="1725899" cy="294600"/>
          </a:xfrm>
          <a:prstGeom prst="rect">
            <a:avLst/>
          </a:prstGeom>
          <a:noFill/>
          <a:ln>
            <a:noFill/>
          </a:ln>
        </p:spPr>
        <p:txBody>
          <a:bodyPr anchorCtr="0" anchor="ctr" bIns="91425" lIns="91425" rIns="91425" tIns="91425">
            <a:noAutofit/>
          </a:bodyPr>
          <a:lstStyle/>
          <a:p>
            <a:pPr lvl="0" rtl="0">
              <a:spcBef>
                <a:spcPts val="0"/>
              </a:spcBef>
              <a:buNone/>
            </a:pPr>
            <a:r>
              <a:rPr b="1" lang="en" sz="1800"/>
              <a:t>Expired card</a:t>
            </a:r>
          </a:p>
        </p:txBody>
      </p:sp>
    </p:spTree>
  </p:cSld>
  <p:clrMapOvr>
    <a:masterClrMapping/>
  </p:clrMapOvr>
  <p:transition spd="slow">
    <p:cut/>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3" name="Shape 1513"/>
        <p:cNvGrpSpPr/>
        <p:nvPr/>
      </p:nvGrpSpPr>
      <p:grpSpPr>
        <a:xfrm>
          <a:off x="0" y="0"/>
          <a:ext cx="0" cy="0"/>
          <a:chOff x="0" y="0"/>
          <a:chExt cx="0" cy="0"/>
        </a:xfrm>
      </p:grpSpPr>
      <p:sp>
        <p:nvSpPr>
          <p:cNvPr id="1514" name="Shape 151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515" name="Shape 1515"/>
          <p:cNvGrpSpPr/>
          <p:nvPr/>
        </p:nvGrpSpPr>
        <p:grpSpPr>
          <a:xfrm>
            <a:off x="3302550" y="1797737"/>
            <a:ext cx="2538900" cy="922500"/>
            <a:chOff x="2663725" y="1977950"/>
            <a:chExt cx="2538900" cy="922500"/>
          </a:xfrm>
        </p:grpSpPr>
        <p:sp>
          <p:nvSpPr>
            <p:cNvPr id="1516" name="Shape 1516"/>
            <p:cNvSpPr/>
            <p:nvPr/>
          </p:nvSpPr>
          <p:spPr>
            <a:xfrm>
              <a:off x="2663725" y="1977950"/>
              <a:ext cx="2538900" cy="9225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7" name="Shape 1517"/>
            <p:cNvSpPr/>
            <p:nvPr/>
          </p:nvSpPr>
          <p:spPr>
            <a:xfrm>
              <a:off x="2965600" y="2253375"/>
              <a:ext cx="402600" cy="402600"/>
            </a:xfrm>
            <a:prstGeom prst="rect">
              <a:avLst/>
            </a:prstGeom>
            <a:solidFill>
              <a:schemeClr val="accent1"/>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18" name="Shape 1518"/>
            <p:cNvSpPr txBox="1"/>
            <p:nvPr/>
          </p:nvSpPr>
          <p:spPr>
            <a:xfrm>
              <a:off x="3569350" y="2222425"/>
              <a:ext cx="1370099" cy="433500"/>
            </a:xfrm>
            <a:prstGeom prst="rect">
              <a:avLst/>
            </a:prstGeom>
            <a:noFill/>
            <a:ln>
              <a:noFill/>
            </a:ln>
          </p:spPr>
          <p:txBody>
            <a:bodyPr anchorCtr="0" anchor="t" bIns="91425" lIns="91425" rIns="91425" tIns="91425">
              <a:noAutofit/>
            </a:bodyPr>
            <a:lstStyle/>
            <a:p>
              <a:pPr lvl="0" rtl="0">
                <a:spcBef>
                  <a:spcPts val="0"/>
                </a:spcBef>
                <a:buNone/>
              </a:pPr>
              <a:r>
                <a:rPr b="1" lang="en" sz="1800"/>
                <a:t>Valid card</a:t>
              </a:r>
            </a:p>
          </p:txBody>
        </p:sp>
      </p:grpSp>
      <p:grpSp>
        <p:nvGrpSpPr>
          <p:cNvPr id="1519" name="Shape 1519"/>
          <p:cNvGrpSpPr/>
          <p:nvPr/>
        </p:nvGrpSpPr>
        <p:grpSpPr>
          <a:xfrm>
            <a:off x="2938500" y="5618475"/>
            <a:ext cx="3266999" cy="922500"/>
            <a:chOff x="2167775" y="5420650"/>
            <a:chExt cx="3266999" cy="922500"/>
          </a:xfrm>
        </p:grpSpPr>
        <p:sp>
          <p:nvSpPr>
            <p:cNvPr id="1520" name="Shape 1520"/>
            <p:cNvSpPr/>
            <p:nvPr/>
          </p:nvSpPr>
          <p:spPr>
            <a:xfrm>
              <a:off x="2167775" y="5420650"/>
              <a:ext cx="3266999" cy="922500"/>
            </a:xfrm>
            <a:prstGeom prst="rect">
              <a:avLst/>
            </a:prstGeom>
            <a:no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21" name="Shape 1521"/>
            <p:cNvSpPr/>
            <p:nvPr/>
          </p:nvSpPr>
          <p:spPr>
            <a:xfrm>
              <a:off x="2361850" y="5680587"/>
              <a:ext cx="402600" cy="402600"/>
            </a:xfrm>
            <a:prstGeom prst="rect">
              <a:avLst/>
            </a:prstGeom>
            <a:solidFill>
              <a:srgbClr val="FFD966"/>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22" name="Shape 1522"/>
            <p:cNvSpPr txBox="1"/>
            <p:nvPr/>
          </p:nvSpPr>
          <p:spPr>
            <a:xfrm>
              <a:off x="2965600" y="5649650"/>
              <a:ext cx="2309700" cy="4335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card</a:t>
              </a:r>
            </a:p>
          </p:txBody>
        </p:sp>
      </p:grpSp>
      <p:grpSp>
        <p:nvGrpSpPr>
          <p:cNvPr id="1523" name="Shape 1523"/>
          <p:cNvGrpSpPr/>
          <p:nvPr/>
        </p:nvGrpSpPr>
        <p:grpSpPr>
          <a:xfrm>
            <a:off x="3125799" y="3504789"/>
            <a:ext cx="2892422" cy="1329136"/>
            <a:chOff x="3018650" y="5014048"/>
            <a:chExt cx="3188999" cy="1306276"/>
          </a:xfrm>
        </p:grpSpPr>
        <p:sp>
          <p:nvSpPr>
            <p:cNvPr id="1524" name="Shape 1524"/>
            <p:cNvSpPr/>
            <p:nvPr/>
          </p:nvSpPr>
          <p:spPr>
            <a:xfrm>
              <a:off x="3018650" y="5298525"/>
              <a:ext cx="3188999" cy="10218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b="1" lang="en" sz="1800">
                  <a:solidFill>
                    <a:schemeClr val="dk1"/>
                  </a:solidFill>
                </a:rPr>
                <a:t>Remaining days &lt; 15</a:t>
              </a:r>
            </a:p>
          </p:txBody>
        </p:sp>
        <p:sp>
          <p:nvSpPr>
            <p:cNvPr id="1525" name="Shape 1525"/>
            <p:cNvSpPr txBox="1"/>
            <p:nvPr/>
          </p:nvSpPr>
          <p:spPr>
            <a:xfrm>
              <a:off x="4156381" y="5014048"/>
              <a:ext cx="913500" cy="491700"/>
            </a:xfrm>
            <a:prstGeom prst="rect">
              <a:avLst/>
            </a:prstGeom>
            <a:solidFill>
              <a:srgbClr val="FFFFFF"/>
            </a:solidFill>
            <a:ln cap="flat" cmpd="sng" w="19050">
              <a:solidFill>
                <a:schemeClr val="dk2"/>
              </a:solidFill>
              <a:prstDash val="solid"/>
              <a:round/>
              <a:headEnd len="med" w="med" type="none"/>
              <a:tailEnd len="med" w="med" type="none"/>
            </a:ln>
          </p:spPr>
          <p:txBody>
            <a:bodyPr anchorCtr="0" anchor="t" bIns="91425" lIns="91425" rIns="91425" tIns="91425">
              <a:noAutofit/>
            </a:bodyPr>
            <a:lstStyle/>
            <a:p>
              <a:pPr algn="ctr">
                <a:spcBef>
                  <a:spcPts val="0"/>
                </a:spcBef>
                <a:buNone/>
              </a:pPr>
              <a:r>
                <a:rPr b="1" lang="en" sz="2400"/>
                <a:t>?</a:t>
              </a:r>
            </a:p>
          </p:txBody>
        </p:sp>
      </p:grpSp>
      <p:sp>
        <p:nvSpPr>
          <p:cNvPr id="1526" name="Shape 152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527" name="Shape 1527"/>
          <p:cNvCxnSpPr>
            <a:stCxn id="1516" idx="2"/>
            <a:endCxn id="1525" idx="0"/>
          </p:cNvCxnSpPr>
          <p:nvPr/>
        </p:nvCxnSpPr>
        <p:spPr>
          <a:xfrm>
            <a:off x="4572000" y="2720237"/>
            <a:ext cx="0" cy="784500"/>
          </a:xfrm>
          <a:prstGeom prst="straightConnector1">
            <a:avLst/>
          </a:prstGeom>
          <a:noFill/>
          <a:ln cap="flat" cmpd="sng" w="38100">
            <a:solidFill>
              <a:schemeClr val="dk2"/>
            </a:solidFill>
            <a:prstDash val="solid"/>
            <a:round/>
            <a:headEnd len="lg" w="lg" type="none"/>
            <a:tailEnd len="lg" w="lg" type="triangle"/>
          </a:ln>
        </p:spPr>
      </p:cxnSp>
      <p:cxnSp>
        <p:nvCxnSpPr>
          <p:cNvPr id="1528" name="Shape 1528"/>
          <p:cNvCxnSpPr>
            <a:stCxn id="1524" idx="2"/>
            <a:endCxn id="1520" idx="0"/>
          </p:cNvCxnSpPr>
          <p:nvPr/>
        </p:nvCxnSpPr>
        <p:spPr>
          <a:xfrm>
            <a:off x="4572010" y="4833926"/>
            <a:ext cx="0" cy="78450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ransition spd="slow">
    <p:cut/>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2" name="Shape 1532"/>
        <p:cNvGrpSpPr/>
        <p:nvPr/>
      </p:nvGrpSpPr>
      <p:grpSpPr>
        <a:xfrm>
          <a:off x="0" y="0"/>
          <a:ext cx="0" cy="0"/>
          <a:chOff x="0" y="0"/>
          <a:chExt cx="0" cy="0"/>
        </a:xfrm>
      </p:grpSpPr>
      <p:sp>
        <p:nvSpPr>
          <p:cNvPr id="1533" name="Shape 153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grpSp>
        <p:nvGrpSpPr>
          <p:cNvPr id="1534" name="Shape 1534"/>
          <p:cNvGrpSpPr/>
          <p:nvPr/>
        </p:nvGrpSpPr>
        <p:grpSpPr>
          <a:xfrm>
            <a:off x="201410" y="3562345"/>
            <a:ext cx="1238445" cy="1270154"/>
            <a:chOff x="6962635" y="1122320"/>
            <a:chExt cx="1238445" cy="1270154"/>
          </a:xfrm>
        </p:grpSpPr>
        <p:grpSp>
          <p:nvGrpSpPr>
            <p:cNvPr id="1535" name="Shape 1535"/>
            <p:cNvGrpSpPr/>
            <p:nvPr/>
          </p:nvGrpSpPr>
          <p:grpSpPr>
            <a:xfrm rot="-880933">
              <a:off x="7025919" y="1252736"/>
              <a:ext cx="1111877" cy="642612"/>
              <a:chOff x="6437825" y="1680725"/>
              <a:chExt cx="1635599" cy="945300"/>
            </a:xfrm>
          </p:grpSpPr>
          <p:sp>
            <p:nvSpPr>
              <p:cNvPr id="1536" name="Shape 1536"/>
              <p:cNvSpPr/>
              <p:nvPr/>
            </p:nvSpPr>
            <p:spPr>
              <a:xfrm>
                <a:off x="6437825" y="1680725"/>
                <a:ext cx="1635599" cy="945300"/>
              </a:xfrm>
              <a:prstGeom prst="roundRect">
                <a:avLst>
                  <a:gd fmla="val 16667" name="adj"/>
                </a:avLst>
              </a:prstGeom>
              <a:solidFill>
                <a:srgbClr val="FFFFFF"/>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37" name="Shape 1537"/>
              <p:cNvSpPr/>
              <p:nvPr/>
            </p:nvSpPr>
            <p:spPr>
              <a:xfrm>
                <a:off x="6452825" y="1890825"/>
                <a:ext cx="1620599" cy="194999"/>
              </a:xfrm>
              <a:prstGeom prst="rect">
                <a:avLst/>
              </a:prstGeom>
              <a:solidFill>
                <a:schemeClr val="lt2"/>
              </a:solidFill>
              <a:ln>
                <a:noFill/>
              </a:ln>
            </p:spPr>
            <p:txBody>
              <a:bodyPr anchorCtr="0" anchor="ctr" bIns="91425" lIns="91425" rIns="91425" tIns="91425">
                <a:noAutofit/>
              </a:bodyPr>
              <a:lstStyle/>
              <a:p>
                <a:pPr>
                  <a:spcBef>
                    <a:spcPts val="0"/>
                  </a:spcBef>
                  <a:buNone/>
                </a:pPr>
                <a:r>
                  <a:t/>
                </a:r>
                <a:endParaRPr/>
              </a:p>
            </p:txBody>
          </p:sp>
          <p:sp>
            <p:nvSpPr>
              <p:cNvPr id="1538" name="Shape 1538"/>
              <p:cNvSpPr/>
              <p:nvPr/>
            </p:nvSpPr>
            <p:spPr>
              <a:xfrm>
                <a:off x="6677925" y="1830800"/>
                <a:ext cx="315299" cy="315299"/>
              </a:xfrm>
              <a:prstGeom prst="ellipse">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39" name="Shape 1539"/>
              <p:cNvSpPr txBox="1"/>
              <p:nvPr/>
            </p:nvSpPr>
            <p:spPr>
              <a:xfrm>
                <a:off x="6658917" y="2038669"/>
                <a:ext cx="1127700" cy="479999"/>
              </a:xfrm>
              <a:prstGeom prst="rect">
                <a:avLst/>
              </a:prstGeom>
              <a:noFill/>
              <a:ln>
                <a:noFill/>
              </a:ln>
            </p:spPr>
            <p:txBody>
              <a:bodyPr anchorCtr="0" anchor="t" bIns="91425" lIns="91425" rIns="91425" tIns="91425">
                <a:noAutofit/>
              </a:bodyPr>
              <a:lstStyle/>
              <a:p>
                <a:pPr lvl="0" rtl="0" algn="ctr">
                  <a:spcBef>
                    <a:spcPts val="0"/>
                  </a:spcBef>
                  <a:buNone/>
                </a:pPr>
                <a:r>
                  <a:rPr b="1" lang="en">
                    <a:solidFill>
                      <a:srgbClr val="999999"/>
                    </a:solidFill>
                  </a:rPr>
                  <a:t>A1B2C</a:t>
                </a:r>
              </a:p>
            </p:txBody>
          </p:sp>
        </p:grpSp>
        <p:sp>
          <p:nvSpPr>
            <p:cNvPr id="1540" name="Shape 1540"/>
            <p:cNvSpPr txBox="1"/>
            <p:nvPr/>
          </p:nvSpPr>
          <p:spPr>
            <a:xfrm>
              <a:off x="7090450" y="2063375"/>
              <a:ext cx="982800" cy="329100"/>
            </a:xfrm>
            <a:prstGeom prst="rect">
              <a:avLst/>
            </a:prstGeom>
            <a:noFill/>
            <a:ln>
              <a:noFill/>
            </a:ln>
          </p:spPr>
          <p:txBody>
            <a:bodyPr anchorCtr="0" anchor="t" bIns="91425" lIns="91425" rIns="91425" tIns="91425">
              <a:noAutofit/>
            </a:bodyPr>
            <a:lstStyle/>
            <a:p>
              <a:pPr lvl="0" rtl="0" algn="ctr">
                <a:spcBef>
                  <a:spcPts val="0"/>
                </a:spcBef>
                <a:buNone/>
              </a:pPr>
              <a:r>
                <a:rPr lang="en"/>
                <a:t>NFC Card</a:t>
              </a:r>
            </a:p>
          </p:txBody>
        </p:sp>
      </p:grpSp>
      <p:grpSp>
        <p:nvGrpSpPr>
          <p:cNvPr id="1541" name="Shape 1541"/>
          <p:cNvGrpSpPr/>
          <p:nvPr/>
        </p:nvGrpSpPr>
        <p:grpSpPr>
          <a:xfrm>
            <a:off x="2345100" y="3314725"/>
            <a:ext cx="1238400" cy="1565500"/>
            <a:chOff x="5877075" y="5113675"/>
            <a:chExt cx="1238400" cy="1565500"/>
          </a:xfrm>
        </p:grpSpPr>
        <p:pic>
          <p:nvPicPr>
            <p:cNvPr id="1542" name="Shape 1542"/>
            <p:cNvPicPr preferRelativeResize="0"/>
            <p:nvPr/>
          </p:nvPicPr>
          <p:blipFill>
            <a:blip r:embed="rId3">
              <a:alphaModFix/>
            </a:blip>
            <a:stretch>
              <a:fillRect/>
            </a:stretch>
          </p:blipFill>
          <p:spPr>
            <a:xfrm>
              <a:off x="5892475" y="5113675"/>
              <a:ext cx="1207599" cy="1207600"/>
            </a:xfrm>
            <a:prstGeom prst="rect">
              <a:avLst/>
            </a:prstGeom>
            <a:noFill/>
            <a:ln>
              <a:noFill/>
            </a:ln>
          </p:spPr>
        </p:pic>
        <p:sp>
          <p:nvSpPr>
            <p:cNvPr id="1543" name="Shape 1543"/>
            <p:cNvSpPr txBox="1"/>
            <p:nvPr/>
          </p:nvSpPr>
          <p:spPr>
            <a:xfrm>
              <a:off x="5877075" y="6321275"/>
              <a:ext cx="1238400" cy="357900"/>
            </a:xfrm>
            <a:prstGeom prst="rect">
              <a:avLst/>
            </a:prstGeom>
            <a:noFill/>
            <a:ln>
              <a:noFill/>
            </a:ln>
          </p:spPr>
          <p:txBody>
            <a:bodyPr anchorCtr="0" anchor="t" bIns="91425" lIns="91425" rIns="91425" tIns="91425">
              <a:noAutofit/>
            </a:bodyPr>
            <a:lstStyle/>
            <a:p>
              <a:pPr lvl="0" rtl="0" algn="ctr">
                <a:spcBef>
                  <a:spcPts val="0"/>
                </a:spcBef>
                <a:buNone/>
              </a:pPr>
              <a:r>
                <a:rPr lang="en"/>
                <a:t>Checker App</a:t>
              </a:r>
            </a:p>
          </p:txBody>
        </p:sp>
      </p:grpSp>
      <p:sp>
        <p:nvSpPr>
          <p:cNvPr id="1544" name="Shape 1544"/>
          <p:cNvSpPr/>
          <p:nvPr/>
        </p:nvSpPr>
        <p:spPr>
          <a:xfrm>
            <a:off x="1774200" y="3732725"/>
            <a:ext cx="5709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5" name="Shape 1545"/>
          <p:cNvSpPr txBox="1"/>
          <p:nvPr/>
        </p:nvSpPr>
        <p:spPr>
          <a:xfrm>
            <a:off x="1556550" y="3361325"/>
            <a:ext cx="1006199" cy="371400"/>
          </a:xfrm>
          <a:prstGeom prst="rect">
            <a:avLst/>
          </a:prstGeom>
          <a:noFill/>
          <a:ln>
            <a:noFill/>
          </a:ln>
        </p:spPr>
        <p:txBody>
          <a:bodyPr anchorCtr="0" anchor="t" bIns="91425" lIns="91425" rIns="91425" tIns="91425">
            <a:noAutofit/>
          </a:bodyPr>
          <a:lstStyle/>
          <a:p>
            <a:pPr lvl="0" rtl="0">
              <a:spcBef>
                <a:spcPts val="0"/>
              </a:spcBef>
              <a:buNone/>
            </a:pPr>
            <a:r>
              <a:rPr b="1" lang="en"/>
              <a:t>Read ID</a:t>
            </a:r>
          </a:p>
        </p:txBody>
      </p:sp>
      <p:sp>
        <p:nvSpPr>
          <p:cNvPr id="1546" name="Shape 1546"/>
          <p:cNvSpPr/>
          <p:nvPr/>
        </p:nvSpPr>
        <p:spPr>
          <a:xfrm>
            <a:off x="3412125" y="3562350"/>
            <a:ext cx="12384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7" name="Shape 1547"/>
          <p:cNvSpPr/>
          <p:nvPr/>
        </p:nvSpPr>
        <p:spPr>
          <a:xfrm rot="10800000">
            <a:off x="3412124" y="3950475"/>
            <a:ext cx="1238400" cy="2939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548" name="Shape 154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549" name="Shape 1549"/>
          <p:cNvSpPr/>
          <p:nvPr/>
        </p:nvSpPr>
        <p:spPr>
          <a:xfrm>
            <a:off x="5134400" y="2448975"/>
            <a:ext cx="3808200" cy="3296999"/>
          </a:xfrm>
          <a:prstGeom prst="roundRect">
            <a:avLst>
              <a:gd fmla="val 16667" name="adj"/>
            </a:avLst>
          </a:prstGeom>
          <a:solidFill>
            <a:srgbClr val="FFE599"/>
          </a:solidFill>
          <a:ln cap="flat" cmpd="sng" w="19050">
            <a:solidFill>
              <a:srgbClr val="BF9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400"/>
              <a:t>Web Application</a:t>
            </a:r>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a:p>
            <a:pPr lvl="0" rtl="0" algn="ctr">
              <a:spcBef>
                <a:spcPts val="0"/>
              </a:spcBef>
              <a:buNone/>
            </a:pPr>
            <a:r>
              <a:t/>
            </a:r>
            <a:endParaRPr b="1" sz="2400"/>
          </a:p>
        </p:txBody>
      </p:sp>
      <p:sp>
        <p:nvSpPr>
          <p:cNvPr id="1550" name="Shape 1550"/>
          <p:cNvSpPr/>
          <p:nvPr/>
        </p:nvSpPr>
        <p:spPr>
          <a:xfrm>
            <a:off x="4821175" y="3322725"/>
            <a:ext cx="1978199" cy="1252800"/>
          </a:xfrm>
          <a:prstGeom prst="roundRect">
            <a:avLst>
              <a:gd fmla="val 16667" name="adj"/>
            </a:avLst>
          </a:prstGeom>
          <a:solidFill>
            <a:srgbClr val="D9EAD3"/>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1800"/>
              <a:t>Web Service</a:t>
            </a:r>
          </a:p>
        </p:txBody>
      </p:sp>
    </p:spTree>
  </p:cSld>
  <p:clrMapOvr>
    <a:masterClrMapping/>
  </p:clrMapOvr>
  <p:transition spd="slow">
    <p:cut/>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4" name="Shape 1554"/>
        <p:cNvGrpSpPr/>
        <p:nvPr/>
      </p:nvGrpSpPr>
      <p:grpSpPr>
        <a:xfrm>
          <a:off x="0" y="0"/>
          <a:ext cx="0" cy="0"/>
          <a:chOff x="0" y="0"/>
          <a:chExt cx="0" cy="0"/>
        </a:xfrm>
      </p:grpSpPr>
      <p:sp>
        <p:nvSpPr>
          <p:cNvPr id="1555" name="Shape 1555"/>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Check card</a:t>
            </a:r>
          </a:p>
        </p:txBody>
      </p:sp>
      <p:sp>
        <p:nvSpPr>
          <p:cNvPr id="1556" name="Shape 155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557" name="Shape 1557"/>
          <p:cNvSpPr txBox="1"/>
          <p:nvPr/>
        </p:nvSpPr>
        <p:spPr>
          <a:xfrm>
            <a:off x="870150" y="3270175"/>
            <a:ext cx="7969199" cy="23820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1"/>
              </a:buClr>
              <a:buSzPct val="45833"/>
              <a:buFont typeface="Arial"/>
              <a:buNone/>
            </a:pPr>
            <a:r>
              <a:rPr lang="en" sz="2400">
                <a:solidFill>
                  <a:schemeClr val="dk1"/>
                </a:solidFill>
              </a:rPr>
              <a:t>While take part in traffic, </a:t>
            </a:r>
            <a:r>
              <a:rPr b="1" lang="en" sz="2400">
                <a:solidFill>
                  <a:schemeClr val="dk1"/>
                </a:solidFill>
              </a:rPr>
              <a:t>Mr. Cao Thanh Minh </a:t>
            </a:r>
            <a:r>
              <a:rPr lang="en" sz="2400">
                <a:solidFill>
                  <a:schemeClr val="dk1"/>
                </a:solidFill>
              </a:rPr>
              <a:t>was received a punishment from </a:t>
            </a:r>
            <a:r>
              <a:rPr b="1" lang="en" sz="2400">
                <a:solidFill>
                  <a:schemeClr val="dk1"/>
                </a:solidFill>
              </a:rPr>
              <a:t>being drive too fast</a:t>
            </a:r>
            <a:r>
              <a:rPr lang="en" sz="2400">
                <a:solidFill>
                  <a:schemeClr val="dk1"/>
                </a:solidFill>
              </a:rPr>
              <a:t>.</a:t>
            </a:r>
          </a:p>
          <a:p>
            <a:pPr lvl="0" rtl="0">
              <a:lnSpc>
                <a:spcPct val="115000"/>
              </a:lnSpc>
              <a:spcBef>
                <a:spcPts val="0"/>
              </a:spcBef>
              <a:buClr>
                <a:schemeClr val="dk1"/>
              </a:buClr>
              <a:buSzPct val="45833"/>
              <a:buFont typeface="Arial"/>
              <a:buNone/>
            </a:pPr>
            <a:r>
              <a:rPr lang="en" sz="2400">
                <a:solidFill>
                  <a:schemeClr val="dk1"/>
                </a:solidFill>
              </a:rPr>
              <a:t>Police officer used the Checking Device to </a:t>
            </a:r>
            <a:r>
              <a:rPr b="1" lang="en" sz="2400">
                <a:solidFill>
                  <a:schemeClr val="dk1"/>
                </a:solidFill>
              </a:rPr>
              <a:t>check card validation </a:t>
            </a:r>
            <a:r>
              <a:rPr lang="en" sz="2400">
                <a:solidFill>
                  <a:schemeClr val="dk1"/>
                </a:solidFill>
              </a:rPr>
              <a:t>of customer </a:t>
            </a:r>
            <a:r>
              <a:rPr b="1" lang="en" sz="2400">
                <a:solidFill>
                  <a:schemeClr val="dk1"/>
                </a:solidFill>
              </a:rPr>
              <a:t>Cao Thanh Minh</a:t>
            </a:r>
            <a:r>
              <a:rPr lang="en" sz="2400">
                <a:solidFill>
                  <a:schemeClr val="dk1"/>
                </a:solidFill>
              </a:rPr>
              <a:t> and </a:t>
            </a:r>
            <a:r>
              <a:rPr b="1" lang="en" sz="2400">
                <a:solidFill>
                  <a:schemeClr val="dk1"/>
                </a:solidFill>
              </a:rPr>
              <a:t>send punishment</a:t>
            </a:r>
            <a:r>
              <a:rPr lang="en" sz="2400">
                <a:solidFill>
                  <a:schemeClr val="dk1"/>
                </a:solidFill>
              </a:rPr>
              <a:t> to MIC system.</a:t>
            </a:r>
          </a:p>
          <a:p>
            <a:pPr lvl="0" rtl="0">
              <a:spcBef>
                <a:spcPts val="0"/>
              </a:spcBef>
              <a:buNone/>
            </a:pPr>
            <a:r>
              <a:t/>
            </a:r>
            <a:endParaRPr sz="2400"/>
          </a:p>
        </p:txBody>
      </p:sp>
      <p:sp>
        <p:nvSpPr>
          <p:cNvPr id="1558" name="Shape 1558"/>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
        <p:nvSpPr>
          <p:cNvPr id="1559" name="Shape 1559"/>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Tree>
  </p:cSld>
  <p:clrMapOvr>
    <a:masterClrMapping/>
  </p:clrMapOvr>
  <p:transition spd="slow">
    <p:cut/>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3" name="Shape 1563"/>
        <p:cNvGrpSpPr/>
        <p:nvPr/>
      </p:nvGrpSpPr>
      <p:grpSpPr>
        <a:xfrm>
          <a:off x="0" y="0"/>
          <a:ext cx="0" cy="0"/>
          <a:chOff x="0" y="0"/>
          <a:chExt cx="0" cy="0"/>
        </a:xfrm>
      </p:grpSpPr>
      <p:sp>
        <p:nvSpPr>
          <p:cNvPr id="1564" name="Shape 156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565" name="Shape 1565"/>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566" name="Shape 1566"/>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567" name="Shape 156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cxnSp>
        <p:nvCxnSpPr>
          <p:cNvPr id="1568" name="Shape 1568"/>
          <p:cNvCxnSpPr>
            <a:endCxn id="1569" idx="0"/>
          </p:cNvCxnSpPr>
          <p:nvPr/>
        </p:nvCxnSpPr>
        <p:spPr>
          <a:xfrm>
            <a:off x="5818200" y="5198450"/>
            <a:ext cx="821700" cy="547500"/>
          </a:xfrm>
          <a:prstGeom prst="straightConnector1">
            <a:avLst/>
          </a:prstGeom>
          <a:noFill/>
          <a:ln cap="flat" cmpd="sng" w="19050">
            <a:solidFill>
              <a:srgbClr val="000000"/>
            </a:solidFill>
            <a:prstDash val="dash"/>
            <a:round/>
            <a:headEnd len="lg" w="lg" type="none"/>
            <a:tailEnd len="lg" w="lg" type="none"/>
          </a:ln>
        </p:spPr>
      </p:cxnSp>
      <p:sp>
        <p:nvSpPr>
          <p:cNvPr id="1569" name="Shape 1569"/>
          <p:cNvSpPr txBox="1"/>
          <p:nvPr/>
        </p:nvSpPr>
        <p:spPr>
          <a:xfrm>
            <a:off x="5757900" y="574595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570" name="Shape 1570"/>
          <p:cNvPicPr preferRelativeResize="0"/>
          <p:nvPr/>
        </p:nvPicPr>
        <p:blipFill>
          <a:blip r:embed="rId4">
            <a:alphaModFix/>
          </a:blip>
          <a:stretch>
            <a:fillRect/>
          </a:stretch>
        </p:blipFill>
        <p:spPr>
          <a:xfrm>
            <a:off x="6059862" y="6200925"/>
            <a:ext cx="1160069" cy="412124"/>
          </a:xfrm>
          <a:prstGeom prst="rect">
            <a:avLst/>
          </a:prstGeom>
          <a:noFill/>
          <a:ln>
            <a:noFill/>
          </a:ln>
        </p:spPr>
      </p:pic>
      <p:sp>
        <p:nvSpPr>
          <p:cNvPr id="1571" name="Shape 1571"/>
          <p:cNvSpPr/>
          <p:nvPr/>
        </p:nvSpPr>
        <p:spPr>
          <a:xfrm>
            <a:off x="3718900" y="2794600"/>
            <a:ext cx="4118700" cy="40632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72" name="Shape 1572"/>
          <p:cNvSpPr/>
          <p:nvPr/>
        </p:nvSpPr>
        <p:spPr>
          <a:xfrm>
            <a:off x="6933800" y="3425062"/>
            <a:ext cx="2171700" cy="21914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73" name="Shape 1573"/>
          <p:cNvSpPr/>
          <p:nvPr/>
        </p:nvSpPr>
        <p:spPr>
          <a:xfrm>
            <a:off x="2551300" y="5446425"/>
            <a:ext cx="2171700" cy="112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74" name="Shape 1574"/>
          <p:cNvSpPr/>
          <p:nvPr/>
        </p:nvSpPr>
        <p:spPr>
          <a:xfrm>
            <a:off x="3464475" y="4106075"/>
            <a:ext cx="1059900" cy="4122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8" name="Shape 1578"/>
        <p:cNvGrpSpPr/>
        <p:nvPr/>
      </p:nvGrpSpPr>
      <p:grpSpPr>
        <a:xfrm>
          <a:off x="0" y="0"/>
          <a:ext cx="0" cy="0"/>
          <a:chOff x="0" y="0"/>
          <a:chExt cx="0" cy="0"/>
        </a:xfrm>
      </p:grpSpPr>
      <p:sp>
        <p:nvSpPr>
          <p:cNvPr id="1579" name="Shape 1579"/>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580" name="Shape 1580"/>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581" name="Shape 1581"/>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582" name="Shape 1582"/>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583" name="Shape 1583"/>
          <p:cNvCxnSpPr/>
          <p:nvPr/>
        </p:nvCxnSpPr>
        <p:spPr>
          <a:xfrm flipH="1" rot="10800000">
            <a:off x="5638350" y="3838849"/>
            <a:ext cx="499800" cy="459900"/>
          </a:xfrm>
          <a:prstGeom prst="straightConnector1">
            <a:avLst/>
          </a:prstGeom>
          <a:noFill/>
          <a:ln cap="flat" cmpd="sng" w="19050">
            <a:solidFill>
              <a:srgbClr val="000000"/>
            </a:solidFill>
            <a:prstDash val="dash"/>
            <a:round/>
            <a:headEnd len="lg" w="lg" type="none"/>
            <a:tailEnd len="lg" w="lg" type="none"/>
          </a:ln>
        </p:spPr>
      </p:cxnSp>
      <p:sp>
        <p:nvSpPr>
          <p:cNvPr id="1584" name="Shape 1584"/>
          <p:cNvSpPr txBox="1"/>
          <p:nvPr/>
        </p:nvSpPr>
        <p:spPr>
          <a:xfrm>
            <a:off x="6117800" y="29060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585" name="Shape 1585"/>
          <p:cNvPicPr preferRelativeResize="0"/>
          <p:nvPr/>
        </p:nvPicPr>
        <p:blipFill>
          <a:blip r:embed="rId4">
            <a:alphaModFix/>
          </a:blip>
          <a:stretch>
            <a:fillRect/>
          </a:stretch>
        </p:blipFill>
        <p:spPr>
          <a:xfrm>
            <a:off x="6419762" y="3361050"/>
            <a:ext cx="1160069" cy="412124"/>
          </a:xfrm>
          <a:prstGeom prst="rect">
            <a:avLst/>
          </a:prstGeom>
          <a:noFill/>
          <a:ln>
            <a:noFill/>
          </a:ln>
        </p:spPr>
      </p:pic>
      <p:sp>
        <p:nvSpPr>
          <p:cNvPr id="1586" name="Shape 1586"/>
          <p:cNvSpPr/>
          <p:nvPr/>
        </p:nvSpPr>
        <p:spPr>
          <a:xfrm>
            <a:off x="6218175" y="4018825"/>
            <a:ext cx="2887200" cy="15977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87" name="Shape 1587"/>
          <p:cNvSpPr/>
          <p:nvPr/>
        </p:nvSpPr>
        <p:spPr>
          <a:xfrm>
            <a:off x="2551300" y="5446425"/>
            <a:ext cx="2972999" cy="112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588" name="Shape 1588"/>
          <p:cNvSpPr/>
          <p:nvPr/>
        </p:nvSpPr>
        <p:spPr>
          <a:xfrm>
            <a:off x="4118800" y="5211725"/>
            <a:ext cx="1519500" cy="112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2" name="Shape 1592"/>
        <p:cNvGrpSpPr/>
        <p:nvPr/>
      </p:nvGrpSpPr>
      <p:grpSpPr>
        <a:xfrm>
          <a:off x="0" y="0"/>
          <a:ext cx="0" cy="0"/>
          <a:chOff x="0" y="0"/>
          <a:chExt cx="0" cy="0"/>
        </a:xfrm>
      </p:grpSpPr>
      <p:sp>
        <p:nvSpPr>
          <p:cNvPr id="1593" name="Shape 159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594" name="Shape 1594"/>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595" name="Shape 1595"/>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596" name="Shape 1596"/>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597" name="Shape 1597"/>
          <p:cNvCxnSpPr/>
          <p:nvPr/>
        </p:nvCxnSpPr>
        <p:spPr>
          <a:xfrm flipH="1" rot="10800000">
            <a:off x="5638350" y="3838849"/>
            <a:ext cx="499800" cy="459900"/>
          </a:xfrm>
          <a:prstGeom prst="straightConnector1">
            <a:avLst/>
          </a:prstGeom>
          <a:noFill/>
          <a:ln cap="flat" cmpd="sng" w="19050">
            <a:solidFill>
              <a:srgbClr val="000000"/>
            </a:solidFill>
            <a:prstDash val="dash"/>
            <a:round/>
            <a:headEnd len="lg" w="lg" type="none"/>
            <a:tailEnd len="lg" w="lg" type="none"/>
          </a:ln>
        </p:spPr>
      </p:cxnSp>
      <p:sp>
        <p:nvSpPr>
          <p:cNvPr id="1598" name="Shape 1598"/>
          <p:cNvSpPr txBox="1"/>
          <p:nvPr/>
        </p:nvSpPr>
        <p:spPr>
          <a:xfrm>
            <a:off x="6117800" y="29060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599" name="Shape 1599"/>
          <p:cNvPicPr preferRelativeResize="0"/>
          <p:nvPr/>
        </p:nvPicPr>
        <p:blipFill>
          <a:blip r:embed="rId4">
            <a:alphaModFix/>
          </a:blip>
          <a:stretch>
            <a:fillRect/>
          </a:stretch>
        </p:blipFill>
        <p:spPr>
          <a:xfrm>
            <a:off x="6419762" y="3361050"/>
            <a:ext cx="1160069" cy="412124"/>
          </a:xfrm>
          <a:prstGeom prst="rect">
            <a:avLst/>
          </a:prstGeom>
          <a:noFill/>
          <a:ln>
            <a:noFill/>
          </a:ln>
        </p:spPr>
      </p:pic>
      <p:sp>
        <p:nvSpPr>
          <p:cNvPr id="1600" name="Shape 1600"/>
          <p:cNvSpPr/>
          <p:nvPr/>
        </p:nvSpPr>
        <p:spPr>
          <a:xfrm>
            <a:off x="6218175" y="4018825"/>
            <a:ext cx="2887200" cy="15977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4" name="Shape 1604"/>
        <p:cNvGrpSpPr/>
        <p:nvPr/>
      </p:nvGrpSpPr>
      <p:grpSpPr>
        <a:xfrm>
          <a:off x="0" y="0"/>
          <a:ext cx="0" cy="0"/>
          <a:chOff x="0" y="0"/>
          <a:chExt cx="0" cy="0"/>
        </a:xfrm>
      </p:grpSpPr>
      <p:sp>
        <p:nvSpPr>
          <p:cNvPr id="1605" name="Shape 160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606" name="Shape 1606"/>
          <p:cNvPicPr preferRelativeResize="0"/>
          <p:nvPr/>
        </p:nvPicPr>
        <p:blipFill rotWithShape="1">
          <a:blip r:embed="rId3">
            <a:alphaModFix/>
          </a:blip>
          <a:srcRect b="0" l="0" r="0" t="18719"/>
          <a:stretch/>
        </p:blipFill>
        <p:spPr>
          <a:xfrm>
            <a:off x="0" y="2648848"/>
            <a:ext cx="9143999" cy="3743925"/>
          </a:xfrm>
          <a:prstGeom prst="rect">
            <a:avLst/>
          </a:prstGeom>
          <a:noFill/>
          <a:ln>
            <a:noFill/>
          </a:ln>
        </p:spPr>
      </p:pic>
      <p:sp>
        <p:nvSpPr>
          <p:cNvPr id="1607" name="Shape 1607"/>
          <p:cNvSpPr txBox="1"/>
          <p:nvPr/>
        </p:nvSpPr>
        <p:spPr>
          <a:xfrm>
            <a:off x="457200" y="1687175"/>
            <a:ext cx="8229600" cy="671400"/>
          </a:xfrm>
          <a:prstGeom prst="rect">
            <a:avLst/>
          </a:prstGeom>
          <a:noFill/>
          <a:ln>
            <a:noFill/>
          </a:ln>
        </p:spPr>
        <p:txBody>
          <a:bodyPr anchorCtr="0" anchor="t" bIns="91425" lIns="91425" rIns="91425" tIns="91425">
            <a:noAutofit/>
          </a:bodyPr>
          <a:lstStyle/>
          <a:p>
            <a:pPr lvl="0" rtl="0">
              <a:spcBef>
                <a:spcPts val="0"/>
              </a:spcBef>
              <a:buNone/>
            </a:pPr>
            <a:r>
              <a:rPr b="1" lang="en" sz="2400"/>
              <a:t>DEMO 3: </a:t>
            </a:r>
            <a:r>
              <a:rPr b="1" lang="en" sz="1800"/>
              <a:t>Police check card, customer see card access log</a:t>
            </a:r>
          </a:p>
        </p:txBody>
      </p:sp>
      <p:sp>
        <p:nvSpPr>
          <p:cNvPr id="1608" name="Shape 160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609" name="Shape 1609"/>
          <p:cNvCxnSpPr/>
          <p:nvPr/>
        </p:nvCxnSpPr>
        <p:spPr>
          <a:xfrm flipH="1" rot="10800000">
            <a:off x="5638350" y="3838849"/>
            <a:ext cx="499800" cy="459900"/>
          </a:xfrm>
          <a:prstGeom prst="straightConnector1">
            <a:avLst/>
          </a:prstGeom>
          <a:noFill/>
          <a:ln cap="flat" cmpd="sng" w="19050">
            <a:solidFill>
              <a:srgbClr val="000000"/>
            </a:solidFill>
            <a:prstDash val="dash"/>
            <a:round/>
            <a:headEnd len="lg" w="lg" type="none"/>
            <a:tailEnd len="lg" w="lg" type="none"/>
          </a:ln>
        </p:spPr>
      </p:cxnSp>
      <p:sp>
        <p:nvSpPr>
          <p:cNvPr id="1610" name="Shape 1610"/>
          <p:cNvSpPr txBox="1"/>
          <p:nvPr/>
        </p:nvSpPr>
        <p:spPr>
          <a:xfrm>
            <a:off x="6117800" y="2906075"/>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611" name="Shape 1611"/>
          <p:cNvPicPr preferRelativeResize="0"/>
          <p:nvPr/>
        </p:nvPicPr>
        <p:blipFill>
          <a:blip r:embed="rId4">
            <a:alphaModFix/>
          </a:blip>
          <a:stretch>
            <a:fillRect/>
          </a:stretch>
        </p:blipFill>
        <p:spPr>
          <a:xfrm>
            <a:off x="6419762" y="3361050"/>
            <a:ext cx="1160069" cy="412124"/>
          </a:xfrm>
          <a:prstGeom prst="rect">
            <a:avLst/>
          </a:prstGeom>
          <a:noFill/>
          <a:ln>
            <a:noFill/>
          </a:ln>
        </p:spPr>
      </p:pic>
    </p:spTree>
  </p:cSld>
  <p:clrMapOvr>
    <a:masterClrMapping/>
  </p:clrMapOvr>
  <p:transition spd="slow">
    <p:cut/>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5" name="Shape 1615"/>
        <p:cNvGrpSpPr/>
        <p:nvPr/>
      </p:nvGrpSpPr>
      <p:grpSpPr>
        <a:xfrm>
          <a:off x="0" y="0"/>
          <a:ext cx="0" cy="0"/>
          <a:chOff x="0" y="0"/>
          <a:chExt cx="0" cy="0"/>
        </a:xfrm>
      </p:grpSpPr>
      <p:sp>
        <p:nvSpPr>
          <p:cNvPr id="1616" name="Shape 1616"/>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None/>
            </a:pPr>
            <a:r>
              <a:rPr lang="en"/>
              <a:t>Check card</a:t>
            </a:r>
          </a:p>
        </p:txBody>
      </p:sp>
      <p:pic>
        <p:nvPicPr>
          <p:cNvPr id="1617" name="Shape 1617"/>
          <p:cNvPicPr preferRelativeResize="0"/>
          <p:nvPr/>
        </p:nvPicPr>
        <p:blipFill>
          <a:blip r:embed="rId3">
            <a:alphaModFix/>
          </a:blip>
          <a:stretch>
            <a:fillRect/>
          </a:stretch>
        </p:blipFill>
        <p:spPr>
          <a:xfrm>
            <a:off x="0" y="1533544"/>
            <a:ext cx="9143997" cy="5324460"/>
          </a:xfrm>
          <a:prstGeom prst="rect">
            <a:avLst/>
          </a:prstGeom>
          <a:noFill/>
          <a:ln>
            <a:noFill/>
          </a:ln>
        </p:spPr>
      </p:pic>
      <p:sp>
        <p:nvSpPr>
          <p:cNvPr id="1618" name="Shape 161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619" name="Shape 1619"/>
          <p:cNvSpPr/>
          <p:nvPr/>
        </p:nvSpPr>
        <p:spPr>
          <a:xfrm>
            <a:off x="363350" y="2225450"/>
            <a:ext cx="6328200" cy="43748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620" name="Shape 1620"/>
          <p:cNvSpPr/>
          <p:nvPr/>
        </p:nvSpPr>
        <p:spPr>
          <a:xfrm>
            <a:off x="6691875" y="5619150"/>
            <a:ext cx="1995000" cy="980999"/>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621" name="Shape 1621"/>
          <p:cNvSpPr/>
          <p:nvPr/>
        </p:nvSpPr>
        <p:spPr>
          <a:xfrm>
            <a:off x="6691600" y="2319325"/>
            <a:ext cx="1995000" cy="1999200"/>
          </a:xfrm>
          <a:prstGeom prst="rect">
            <a:avLst/>
          </a:prstGeom>
          <a:solidFill>
            <a:srgbClr val="FFFFFF">
              <a:alpha val="81150"/>
            </a:srgbClr>
          </a:solidFill>
          <a:ln>
            <a:noFill/>
          </a:ln>
        </p:spPr>
        <p:txBody>
          <a:bodyPr anchorCtr="0" anchor="ctr" bIns="91425" lIns="91425" rIns="91425" tIns="91425">
            <a:noAutofit/>
          </a:bodyPr>
          <a:lstStyle/>
          <a:p>
            <a:pPr>
              <a:spcBef>
                <a:spcPts val="0"/>
              </a:spcBef>
              <a:buNone/>
            </a:pPr>
            <a:r>
              <a:t/>
            </a:r>
            <a:endParaRPr/>
          </a:p>
        </p:txBody>
      </p:sp>
      <p:sp>
        <p:nvSpPr>
          <p:cNvPr id="1622" name="Shape 1622"/>
          <p:cNvSpPr/>
          <p:nvPr/>
        </p:nvSpPr>
        <p:spPr>
          <a:xfrm>
            <a:off x="6691550" y="4318750"/>
            <a:ext cx="1995000" cy="1284299"/>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6" name="Shape 1626"/>
        <p:cNvGrpSpPr/>
        <p:nvPr/>
      </p:nvGrpSpPr>
      <p:grpSpPr>
        <a:xfrm>
          <a:off x="0" y="0"/>
          <a:ext cx="0" cy="0"/>
          <a:chOff x="0" y="0"/>
          <a:chExt cx="0" cy="0"/>
        </a:xfrm>
      </p:grpSpPr>
      <p:sp>
        <p:nvSpPr>
          <p:cNvPr id="1627" name="Shape 1627"/>
          <p:cNvSpPr txBox="1"/>
          <p:nvPr/>
        </p:nvSpPr>
        <p:spPr>
          <a:xfrm>
            <a:off x="716700" y="2070900"/>
            <a:ext cx="7710599" cy="2716199"/>
          </a:xfrm>
          <a:prstGeom prst="rect">
            <a:avLst/>
          </a:prstGeom>
          <a:noFill/>
          <a:ln>
            <a:noFill/>
          </a:ln>
        </p:spPr>
        <p:txBody>
          <a:bodyPr anchorCtr="0" anchor="ctr" bIns="91425" lIns="91425" rIns="91425" tIns="91425">
            <a:noAutofit/>
          </a:bodyPr>
          <a:lstStyle/>
          <a:p>
            <a:pPr lvl="0" rtl="0" algn="ctr">
              <a:spcBef>
                <a:spcPts val="0"/>
              </a:spcBef>
              <a:buNone/>
            </a:pPr>
            <a:r>
              <a:rPr b="1" lang="en" sz="4800">
                <a:solidFill>
                  <a:srgbClr val="FFFFFF"/>
                </a:solidFill>
              </a:rPr>
              <a:t>Scheduler &amp; Notification</a:t>
            </a:r>
          </a:p>
        </p:txBody>
      </p:sp>
      <p:sp>
        <p:nvSpPr>
          <p:cNvPr id="1628" name="Shape 162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2. Solution</a:t>
            </a:r>
          </a:p>
        </p:txBody>
      </p:sp>
      <p:sp>
        <p:nvSpPr>
          <p:cNvPr id="116" name="Shape 116"/>
          <p:cNvSpPr txBox="1"/>
          <p:nvPr/>
        </p:nvSpPr>
        <p:spPr>
          <a:xfrm>
            <a:off x="3171300" y="1602562"/>
            <a:ext cx="2801399" cy="642600"/>
          </a:xfrm>
          <a:prstGeom prst="rect">
            <a:avLst/>
          </a:prstGeom>
          <a:noFill/>
          <a:ln>
            <a:noFill/>
          </a:ln>
        </p:spPr>
        <p:txBody>
          <a:bodyPr anchorCtr="0" anchor="t" bIns="91425" lIns="91425" rIns="91425" tIns="91425">
            <a:noAutofit/>
          </a:bodyPr>
          <a:lstStyle/>
          <a:p>
            <a:pPr lvl="0" rtl="0" algn="ctr">
              <a:spcBef>
                <a:spcPts val="0"/>
              </a:spcBef>
              <a:buNone/>
            </a:pPr>
            <a:r>
              <a:rPr b="1" lang="en" sz="3000"/>
              <a:t>MIC System</a:t>
            </a:r>
          </a:p>
        </p:txBody>
      </p:sp>
      <p:sp>
        <p:nvSpPr>
          <p:cNvPr id="117" name="Shape 117"/>
          <p:cNvSpPr/>
          <p:nvPr/>
        </p:nvSpPr>
        <p:spPr>
          <a:xfrm>
            <a:off x="2741576" y="2639847"/>
            <a:ext cx="3424499" cy="3424499"/>
          </a:xfrm>
          <a:prstGeom prst="ellipse">
            <a:avLst/>
          </a:prstGeom>
          <a:solidFill>
            <a:srgbClr val="F3F3F3"/>
          </a:solidFill>
          <a:ln cap="flat" cmpd="sng" w="7620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18" name="Shape 11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2" name="Shape 1632"/>
        <p:cNvGrpSpPr/>
        <p:nvPr/>
      </p:nvGrpSpPr>
      <p:grpSpPr>
        <a:xfrm>
          <a:off x="0" y="0"/>
          <a:ext cx="0" cy="0"/>
          <a:chOff x="0" y="0"/>
          <a:chExt cx="0" cy="0"/>
        </a:xfrm>
      </p:grpSpPr>
      <p:sp>
        <p:nvSpPr>
          <p:cNvPr id="1633" name="Shape 1633"/>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rgbClr val="000000"/>
              </a:buClr>
              <a:buSzPct val="30555"/>
              <a:buFont typeface="Arial"/>
              <a:buNone/>
            </a:pPr>
            <a:r>
              <a:rPr lang="en"/>
              <a:t>Scheduler &amp; Notification</a:t>
            </a:r>
          </a:p>
        </p:txBody>
      </p:sp>
      <p:grpSp>
        <p:nvGrpSpPr>
          <p:cNvPr id="1634" name="Shape 1634"/>
          <p:cNvGrpSpPr/>
          <p:nvPr/>
        </p:nvGrpSpPr>
        <p:grpSpPr>
          <a:xfrm>
            <a:off x="3224100" y="2490925"/>
            <a:ext cx="2695799" cy="2900699"/>
            <a:chOff x="2711675" y="2364825"/>
            <a:chExt cx="2695799" cy="2900699"/>
          </a:xfrm>
        </p:grpSpPr>
        <p:sp>
          <p:nvSpPr>
            <p:cNvPr id="1635" name="Shape 1635"/>
            <p:cNvSpPr/>
            <p:nvPr/>
          </p:nvSpPr>
          <p:spPr>
            <a:xfrm>
              <a:off x="2711675" y="2364825"/>
              <a:ext cx="2695799" cy="2900699"/>
            </a:xfrm>
            <a:prstGeom prst="roundRect">
              <a:avLst>
                <a:gd fmla="val 16667" name="adj"/>
              </a:avLst>
            </a:prstGeom>
            <a:solidFill>
              <a:srgbClr val="93C47D"/>
            </a:solid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636" name="Shape 1636"/>
            <p:cNvPicPr preferRelativeResize="0"/>
            <p:nvPr/>
          </p:nvPicPr>
          <p:blipFill>
            <a:blip r:embed="rId3">
              <a:alphaModFix/>
            </a:blip>
            <a:stretch>
              <a:fillRect/>
            </a:stretch>
          </p:blipFill>
          <p:spPr>
            <a:xfrm>
              <a:off x="3143250" y="2892975"/>
              <a:ext cx="1964775" cy="1964775"/>
            </a:xfrm>
            <a:prstGeom prst="rect">
              <a:avLst/>
            </a:prstGeom>
            <a:noFill/>
            <a:ln>
              <a:noFill/>
            </a:ln>
          </p:spPr>
        </p:pic>
      </p:grpSp>
      <p:sp>
        <p:nvSpPr>
          <p:cNvPr id="1637" name="Shape 1637"/>
          <p:cNvSpPr txBox="1"/>
          <p:nvPr/>
        </p:nvSpPr>
        <p:spPr>
          <a:xfrm>
            <a:off x="2869325" y="5738650"/>
            <a:ext cx="3452700" cy="709499"/>
          </a:xfrm>
          <a:prstGeom prst="rect">
            <a:avLst/>
          </a:prstGeom>
          <a:noFill/>
          <a:ln>
            <a:noFill/>
          </a:ln>
        </p:spPr>
        <p:txBody>
          <a:bodyPr anchorCtr="0" anchor="t" bIns="91425" lIns="91425" rIns="91425" tIns="91425">
            <a:noAutofit/>
          </a:bodyPr>
          <a:lstStyle/>
          <a:p>
            <a:pPr algn="ctr">
              <a:spcBef>
                <a:spcPts val="0"/>
              </a:spcBef>
              <a:buNone/>
            </a:pPr>
            <a:r>
              <a:rPr b="1" lang="en" sz="3000"/>
              <a:t>Scheduler</a:t>
            </a:r>
          </a:p>
        </p:txBody>
      </p:sp>
      <p:sp>
        <p:nvSpPr>
          <p:cNvPr id="1638" name="Shape 1638"/>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2" name="Shape 1642"/>
        <p:cNvGrpSpPr/>
        <p:nvPr/>
      </p:nvGrpSpPr>
      <p:grpSpPr>
        <a:xfrm>
          <a:off x="0" y="0"/>
          <a:ext cx="0" cy="0"/>
          <a:chOff x="0" y="0"/>
          <a:chExt cx="0" cy="0"/>
        </a:xfrm>
      </p:grpSpPr>
      <p:sp>
        <p:nvSpPr>
          <p:cNvPr id="1643" name="Shape 1643"/>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Scheduler &amp; Notification</a:t>
            </a:r>
          </a:p>
        </p:txBody>
      </p:sp>
      <p:sp>
        <p:nvSpPr>
          <p:cNvPr id="1644" name="Shape 1644"/>
          <p:cNvSpPr/>
          <p:nvPr/>
        </p:nvSpPr>
        <p:spPr>
          <a:xfrm>
            <a:off x="319350" y="2630800"/>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rPr b="1" lang="en" sz="1800"/>
              <a:t>Nearly expired contract</a:t>
            </a:r>
          </a:p>
        </p:txBody>
      </p:sp>
      <p:sp>
        <p:nvSpPr>
          <p:cNvPr id="1645" name="Shape 1645"/>
          <p:cNvSpPr/>
          <p:nvPr/>
        </p:nvSpPr>
        <p:spPr>
          <a:xfrm>
            <a:off x="3519737" y="2898787"/>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46" name="Shape 1646"/>
          <p:cNvSpPr txBox="1"/>
          <p:nvPr/>
        </p:nvSpPr>
        <p:spPr>
          <a:xfrm>
            <a:off x="4434151" y="2804225"/>
            <a:ext cx="3531299" cy="520199"/>
          </a:xfrm>
          <a:prstGeom prst="rect">
            <a:avLst/>
          </a:prstGeom>
          <a:noFill/>
          <a:ln>
            <a:noFill/>
          </a:ln>
        </p:spPr>
        <p:txBody>
          <a:bodyPr anchorCtr="0" anchor="t" bIns="91425" lIns="91425" rIns="91425" tIns="91425">
            <a:noAutofit/>
          </a:bodyPr>
          <a:lstStyle/>
          <a:p>
            <a:pPr indent="-336550" lvl="0" marL="457200">
              <a:spcBef>
                <a:spcPts val="0"/>
              </a:spcBef>
              <a:buSzPct val="100000"/>
              <a:buChar char="-"/>
            </a:pPr>
            <a:r>
              <a:rPr b="1" lang="en" sz="1700"/>
              <a:t>Send notification</a:t>
            </a:r>
          </a:p>
        </p:txBody>
      </p:sp>
      <p:sp>
        <p:nvSpPr>
          <p:cNvPr id="1647" name="Shape 1647"/>
          <p:cNvSpPr/>
          <p:nvPr/>
        </p:nvSpPr>
        <p:spPr>
          <a:xfrm>
            <a:off x="343000" y="3665625"/>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800"/>
              <a:t>Expired contract</a:t>
            </a:r>
          </a:p>
        </p:txBody>
      </p:sp>
      <p:sp>
        <p:nvSpPr>
          <p:cNvPr id="1648" name="Shape 1648"/>
          <p:cNvSpPr/>
          <p:nvPr/>
        </p:nvSpPr>
        <p:spPr>
          <a:xfrm>
            <a:off x="3543387" y="3933612"/>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49" name="Shape 1649"/>
          <p:cNvSpPr txBox="1"/>
          <p:nvPr/>
        </p:nvSpPr>
        <p:spPr>
          <a:xfrm>
            <a:off x="4434149" y="3665625"/>
            <a:ext cx="4552200" cy="1054799"/>
          </a:xfrm>
          <a:prstGeom prst="rect">
            <a:avLst/>
          </a:prstGeom>
          <a:noFill/>
          <a:ln>
            <a:noFill/>
          </a:ln>
        </p:spPr>
        <p:txBody>
          <a:bodyPr anchorCtr="0" anchor="t" bIns="91425" lIns="91425" rIns="91425" tIns="91425">
            <a:noAutofit/>
          </a:bodyPr>
          <a:lstStyle/>
          <a:p>
            <a:pPr indent="-336550" lvl="0" marL="457200" rtl="0">
              <a:spcBef>
                <a:spcPts val="0"/>
              </a:spcBef>
              <a:buSzPct val="100000"/>
              <a:buChar char="-"/>
            </a:pPr>
            <a:r>
              <a:rPr b="1" lang="en" sz="1700"/>
              <a:t>Send notification</a:t>
            </a:r>
          </a:p>
          <a:p>
            <a:pPr indent="-336550" lvl="0" marL="457200" rtl="0">
              <a:spcBef>
                <a:spcPts val="0"/>
              </a:spcBef>
              <a:buSzPct val="100000"/>
              <a:buChar char="-"/>
            </a:pPr>
            <a:r>
              <a:rPr b="1" lang="en" sz="1700"/>
              <a:t>Change contract status to “Expired”</a:t>
            </a:r>
          </a:p>
        </p:txBody>
      </p:sp>
      <p:sp>
        <p:nvSpPr>
          <p:cNvPr id="1650" name="Shape 1650"/>
          <p:cNvSpPr/>
          <p:nvPr/>
        </p:nvSpPr>
        <p:spPr>
          <a:xfrm>
            <a:off x="327275" y="4700450"/>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800"/>
              <a:t>Payment duedate exceed</a:t>
            </a:r>
          </a:p>
        </p:txBody>
      </p:sp>
      <p:sp>
        <p:nvSpPr>
          <p:cNvPr id="1651" name="Shape 1651"/>
          <p:cNvSpPr/>
          <p:nvPr/>
        </p:nvSpPr>
        <p:spPr>
          <a:xfrm>
            <a:off x="3527662" y="4968437"/>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52" name="Shape 1652"/>
          <p:cNvSpPr txBox="1"/>
          <p:nvPr/>
        </p:nvSpPr>
        <p:spPr>
          <a:xfrm>
            <a:off x="4418550" y="4700450"/>
            <a:ext cx="4725299" cy="1054799"/>
          </a:xfrm>
          <a:prstGeom prst="rect">
            <a:avLst/>
          </a:prstGeom>
          <a:noFill/>
          <a:ln>
            <a:noFill/>
          </a:ln>
        </p:spPr>
        <p:txBody>
          <a:bodyPr anchorCtr="0" anchor="t" bIns="91425" lIns="91425" rIns="91425" tIns="91425">
            <a:noAutofit/>
          </a:bodyPr>
          <a:lstStyle/>
          <a:p>
            <a:pPr indent="-336550" lvl="0" marL="457200" rtl="0">
              <a:spcBef>
                <a:spcPts val="0"/>
              </a:spcBef>
              <a:buSzPct val="100000"/>
              <a:buChar char="-"/>
            </a:pPr>
            <a:r>
              <a:rPr b="1" lang="en" sz="1700"/>
              <a:t>Send notification</a:t>
            </a:r>
          </a:p>
          <a:p>
            <a:pPr indent="-336550" lvl="0" marL="457200" rtl="0">
              <a:spcBef>
                <a:spcPts val="0"/>
              </a:spcBef>
              <a:buSzPct val="100000"/>
              <a:buChar char="-"/>
            </a:pPr>
            <a:r>
              <a:rPr b="1" lang="en" sz="1700"/>
              <a:t>Change contract status to “Cancelled”</a:t>
            </a:r>
          </a:p>
        </p:txBody>
      </p:sp>
      <p:sp>
        <p:nvSpPr>
          <p:cNvPr id="1653" name="Shape 1653"/>
          <p:cNvSpPr/>
          <p:nvPr/>
        </p:nvSpPr>
        <p:spPr>
          <a:xfrm>
            <a:off x="327275" y="5735275"/>
            <a:ext cx="3110400" cy="788400"/>
          </a:xfrm>
          <a:prstGeom prst="roundRect">
            <a:avLst>
              <a:gd fmla="val 16667" name="adj"/>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b="1" lang="en" sz="1800"/>
              <a:t>Contract start date arrives</a:t>
            </a:r>
          </a:p>
        </p:txBody>
      </p:sp>
      <p:sp>
        <p:nvSpPr>
          <p:cNvPr id="1654" name="Shape 1654"/>
          <p:cNvSpPr/>
          <p:nvPr/>
        </p:nvSpPr>
        <p:spPr>
          <a:xfrm>
            <a:off x="3527662" y="6003262"/>
            <a:ext cx="725099" cy="283799"/>
          </a:xfrm>
          <a:prstGeom prst="rightArrow">
            <a:avLst>
              <a:gd fmla="val 50000" name="adj1"/>
              <a:gd fmla="val 50000" name="adj2"/>
            </a:avLst>
          </a:prstGeom>
          <a:solidFill>
            <a:schemeClr val="lt2"/>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1655" name="Shape 1655"/>
          <p:cNvSpPr txBox="1"/>
          <p:nvPr/>
        </p:nvSpPr>
        <p:spPr>
          <a:xfrm>
            <a:off x="4434149" y="5735275"/>
            <a:ext cx="4552200" cy="1054799"/>
          </a:xfrm>
          <a:prstGeom prst="rect">
            <a:avLst/>
          </a:prstGeom>
          <a:noFill/>
          <a:ln>
            <a:noFill/>
          </a:ln>
        </p:spPr>
        <p:txBody>
          <a:bodyPr anchorCtr="0" anchor="t" bIns="91425" lIns="91425" rIns="91425" tIns="91425">
            <a:noAutofit/>
          </a:bodyPr>
          <a:lstStyle/>
          <a:p>
            <a:pPr indent="-336550" lvl="0" marL="457200" rtl="0">
              <a:spcBef>
                <a:spcPts val="0"/>
              </a:spcBef>
              <a:buSzPct val="100000"/>
              <a:buChar char="-"/>
            </a:pPr>
            <a:r>
              <a:rPr b="1" lang="en" sz="1700"/>
              <a:t>Send notification</a:t>
            </a:r>
          </a:p>
          <a:p>
            <a:pPr indent="-336550" lvl="0" marL="457200" rtl="0">
              <a:spcBef>
                <a:spcPts val="0"/>
              </a:spcBef>
              <a:buSzPct val="100000"/>
              <a:buChar char="-"/>
            </a:pPr>
            <a:r>
              <a:rPr b="1" lang="en" sz="1700"/>
              <a:t>Change contract status to “Ready”</a:t>
            </a:r>
          </a:p>
        </p:txBody>
      </p:sp>
      <p:sp>
        <p:nvSpPr>
          <p:cNvPr id="1656" name="Shape 1656"/>
          <p:cNvSpPr txBox="1"/>
          <p:nvPr/>
        </p:nvSpPr>
        <p:spPr>
          <a:xfrm>
            <a:off x="457275" y="1669475"/>
            <a:ext cx="8229600" cy="709499"/>
          </a:xfrm>
          <a:prstGeom prst="rect">
            <a:avLst/>
          </a:prstGeom>
          <a:noFill/>
          <a:ln>
            <a:noFill/>
          </a:ln>
        </p:spPr>
        <p:txBody>
          <a:bodyPr anchorCtr="0" anchor="t" bIns="91425" lIns="91425" rIns="91425" tIns="91425">
            <a:noAutofit/>
          </a:bodyPr>
          <a:lstStyle/>
          <a:p>
            <a:pPr lvl="0" rtl="0" algn="ctr">
              <a:spcBef>
                <a:spcPts val="0"/>
              </a:spcBef>
              <a:buNone/>
            </a:pPr>
            <a:r>
              <a:rPr b="1" lang="en" sz="3000"/>
              <a:t>Scheduler task starts at 00:00 everyday</a:t>
            </a:r>
          </a:p>
        </p:txBody>
      </p:sp>
      <p:sp>
        <p:nvSpPr>
          <p:cNvPr id="1657" name="Shape 1657"/>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transition spd="slow">
    <p:cut/>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1" name="Shape 1661"/>
        <p:cNvGrpSpPr/>
        <p:nvPr/>
      </p:nvGrpSpPr>
      <p:grpSpPr>
        <a:xfrm>
          <a:off x="0" y="0"/>
          <a:ext cx="0" cy="0"/>
          <a:chOff x="0" y="0"/>
          <a:chExt cx="0" cy="0"/>
        </a:xfrm>
      </p:grpSpPr>
      <p:sp>
        <p:nvSpPr>
          <p:cNvPr id="1662" name="Shape 1662"/>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Scheduler &amp; Notification</a:t>
            </a:r>
          </a:p>
        </p:txBody>
      </p:sp>
      <p:sp>
        <p:nvSpPr>
          <p:cNvPr id="1663" name="Shape 1663"/>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664" name="Shape 1664"/>
          <p:cNvSpPr txBox="1"/>
          <p:nvPr/>
        </p:nvSpPr>
        <p:spPr>
          <a:xfrm>
            <a:off x="457275" y="1669475"/>
            <a:ext cx="8229600" cy="709499"/>
          </a:xfrm>
          <a:prstGeom prst="rect">
            <a:avLst/>
          </a:prstGeom>
          <a:noFill/>
          <a:ln>
            <a:noFill/>
          </a:ln>
        </p:spPr>
        <p:txBody>
          <a:bodyPr anchorCtr="0" anchor="t" bIns="91425" lIns="91425" rIns="91425" tIns="91425">
            <a:noAutofit/>
          </a:bodyPr>
          <a:lstStyle/>
          <a:p>
            <a:pPr lvl="0" rtl="0" algn="ctr">
              <a:spcBef>
                <a:spcPts val="0"/>
              </a:spcBef>
              <a:buNone/>
            </a:pPr>
            <a:r>
              <a:rPr b="1" lang="en" sz="3000"/>
              <a:t>Notify methods</a:t>
            </a:r>
          </a:p>
        </p:txBody>
      </p:sp>
      <p:pic>
        <p:nvPicPr>
          <p:cNvPr id="1665" name="Shape 1665"/>
          <p:cNvPicPr preferRelativeResize="0"/>
          <p:nvPr/>
        </p:nvPicPr>
        <p:blipFill>
          <a:blip r:embed="rId3">
            <a:alphaModFix/>
          </a:blip>
          <a:stretch>
            <a:fillRect/>
          </a:stretch>
        </p:blipFill>
        <p:spPr>
          <a:xfrm flipH="1">
            <a:off x="659400" y="3054625"/>
            <a:ext cx="2647950" cy="2438400"/>
          </a:xfrm>
          <a:prstGeom prst="rect">
            <a:avLst/>
          </a:prstGeom>
          <a:noFill/>
          <a:ln>
            <a:noFill/>
          </a:ln>
        </p:spPr>
      </p:pic>
      <p:pic>
        <p:nvPicPr>
          <p:cNvPr id="1666" name="Shape 1666"/>
          <p:cNvPicPr preferRelativeResize="0"/>
          <p:nvPr/>
        </p:nvPicPr>
        <p:blipFill>
          <a:blip r:embed="rId4">
            <a:alphaModFix/>
          </a:blip>
          <a:stretch>
            <a:fillRect/>
          </a:stretch>
        </p:blipFill>
        <p:spPr>
          <a:xfrm>
            <a:off x="5381974" y="2988675"/>
            <a:ext cx="2564050" cy="2133650"/>
          </a:xfrm>
          <a:prstGeom prst="rect">
            <a:avLst/>
          </a:prstGeom>
          <a:noFill/>
          <a:ln>
            <a:noFill/>
          </a:ln>
        </p:spPr>
      </p:pic>
      <p:sp>
        <p:nvSpPr>
          <p:cNvPr id="1667" name="Shape 1667"/>
          <p:cNvSpPr/>
          <p:nvPr/>
        </p:nvSpPr>
        <p:spPr>
          <a:xfrm>
            <a:off x="2796350" y="2938800"/>
            <a:ext cx="1005600" cy="980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algn="ctr">
              <a:spcBef>
                <a:spcPts val="0"/>
              </a:spcBef>
              <a:buNone/>
            </a:pPr>
            <a:r>
              <a:rPr b="1" lang="en" sz="3000">
                <a:solidFill>
                  <a:srgbClr val="FFFFFF"/>
                </a:solidFill>
              </a:rPr>
              <a:t>1</a:t>
            </a:r>
          </a:p>
        </p:txBody>
      </p:sp>
      <p:sp>
        <p:nvSpPr>
          <p:cNvPr id="1668" name="Shape 1668"/>
          <p:cNvSpPr/>
          <p:nvPr/>
        </p:nvSpPr>
        <p:spPr>
          <a:xfrm>
            <a:off x="7551200" y="2790425"/>
            <a:ext cx="1005600" cy="980399"/>
          </a:xfrm>
          <a:prstGeom prst="star7">
            <a:avLst>
              <a:gd fmla="val 34601" name="adj"/>
              <a:gd fmla="val 102572" name="hf"/>
              <a:gd fmla="val 105210" name="vf"/>
            </a:avLst>
          </a:prstGeom>
          <a:solidFill>
            <a:srgbClr val="E06666"/>
          </a:solid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3000">
                <a:solidFill>
                  <a:srgbClr val="FFFFFF"/>
                </a:solidFill>
              </a:rPr>
              <a:t>1</a:t>
            </a:r>
          </a:p>
        </p:txBody>
      </p:sp>
      <p:sp>
        <p:nvSpPr>
          <p:cNvPr id="1669" name="Shape 1669"/>
          <p:cNvSpPr txBox="1"/>
          <p:nvPr/>
        </p:nvSpPr>
        <p:spPr>
          <a:xfrm>
            <a:off x="791300" y="5440250"/>
            <a:ext cx="2516099" cy="524699"/>
          </a:xfrm>
          <a:prstGeom prst="rect">
            <a:avLst/>
          </a:prstGeom>
          <a:noFill/>
          <a:ln>
            <a:noFill/>
          </a:ln>
        </p:spPr>
        <p:txBody>
          <a:bodyPr anchorCtr="0" anchor="t" bIns="91425" lIns="91425" rIns="91425" tIns="91425">
            <a:noAutofit/>
          </a:bodyPr>
          <a:lstStyle/>
          <a:p>
            <a:pPr algn="ctr">
              <a:spcBef>
                <a:spcPts val="0"/>
              </a:spcBef>
              <a:buNone/>
            </a:pPr>
            <a:r>
              <a:rPr lang="en" sz="3000"/>
              <a:t>Web</a:t>
            </a:r>
          </a:p>
        </p:txBody>
      </p:sp>
      <p:sp>
        <p:nvSpPr>
          <p:cNvPr id="1670" name="Shape 1670"/>
          <p:cNvSpPr txBox="1"/>
          <p:nvPr/>
        </p:nvSpPr>
        <p:spPr>
          <a:xfrm>
            <a:off x="5405950" y="5493025"/>
            <a:ext cx="2516099" cy="524699"/>
          </a:xfrm>
          <a:prstGeom prst="rect">
            <a:avLst/>
          </a:prstGeom>
          <a:noFill/>
          <a:ln>
            <a:noFill/>
          </a:ln>
        </p:spPr>
        <p:txBody>
          <a:bodyPr anchorCtr="0" anchor="t" bIns="91425" lIns="91425" rIns="91425" tIns="91425">
            <a:noAutofit/>
          </a:bodyPr>
          <a:lstStyle/>
          <a:p>
            <a:pPr lvl="0" rtl="0" algn="ctr">
              <a:spcBef>
                <a:spcPts val="0"/>
              </a:spcBef>
              <a:buNone/>
            </a:pPr>
            <a:r>
              <a:rPr lang="en" sz="3000"/>
              <a:t>Email</a:t>
            </a:r>
          </a:p>
        </p:txBody>
      </p:sp>
    </p:spTree>
  </p:cSld>
  <p:clrMapOvr>
    <a:masterClrMapping/>
  </p:clrMapOvr>
  <p:transition spd="slow">
    <p:cut/>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4" name="Shape 1674"/>
        <p:cNvGrpSpPr/>
        <p:nvPr/>
      </p:nvGrpSpPr>
      <p:grpSpPr>
        <a:xfrm>
          <a:off x="0" y="0"/>
          <a:ext cx="0" cy="0"/>
          <a:chOff x="0" y="0"/>
          <a:chExt cx="0" cy="0"/>
        </a:xfrm>
      </p:grpSpPr>
      <p:sp>
        <p:nvSpPr>
          <p:cNvPr id="1675" name="Shape 1675"/>
          <p:cNvSpPr txBox="1"/>
          <p:nvPr>
            <p:ph type="title"/>
          </p:nvPr>
        </p:nvSpPr>
        <p:spPr>
          <a:xfrm>
            <a:off x="457200" y="274637"/>
            <a:ext cx="8229600" cy="1143000"/>
          </a:xfrm>
          <a:prstGeom prst="rect">
            <a:avLst/>
          </a:prstGeom>
        </p:spPr>
        <p:txBody>
          <a:bodyPr anchorCtr="0" anchor="b" bIns="91425" lIns="91425" rIns="91425" tIns="91425">
            <a:noAutofit/>
          </a:bodyPr>
          <a:lstStyle/>
          <a:p>
            <a:pPr>
              <a:spcBef>
                <a:spcPts val="0"/>
              </a:spcBef>
              <a:buNone/>
            </a:pPr>
            <a:r>
              <a:rPr lang="en"/>
              <a:t>Scheduler &amp; Notification</a:t>
            </a:r>
          </a:p>
        </p:txBody>
      </p:sp>
      <p:sp>
        <p:nvSpPr>
          <p:cNvPr id="1676" name="Shape 1676"/>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677" name="Shape 1677"/>
          <p:cNvSpPr txBox="1"/>
          <p:nvPr/>
        </p:nvSpPr>
        <p:spPr>
          <a:xfrm>
            <a:off x="3211950" y="1698025"/>
            <a:ext cx="2720100" cy="708900"/>
          </a:xfrm>
          <a:prstGeom prst="rect">
            <a:avLst/>
          </a:prstGeom>
          <a:noFill/>
          <a:ln>
            <a:noFill/>
          </a:ln>
        </p:spPr>
        <p:txBody>
          <a:bodyPr anchorCtr="0" anchor="t" bIns="91425" lIns="91425" rIns="91425" tIns="91425">
            <a:noAutofit/>
          </a:bodyPr>
          <a:lstStyle/>
          <a:p>
            <a:pPr lvl="0" rtl="0" algn="ctr">
              <a:spcBef>
                <a:spcPts val="600"/>
              </a:spcBef>
              <a:buClr>
                <a:schemeClr val="dk1"/>
              </a:buClr>
              <a:buSzPct val="36666"/>
              <a:buFont typeface="Arial"/>
              <a:buNone/>
            </a:pPr>
            <a:r>
              <a:rPr lang="en" sz="3000">
                <a:solidFill>
                  <a:schemeClr val="dk1"/>
                </a:solidFill>
              </a:rPr>
              <a:t>Ajax Polling</a:t>
            </a:r>
          </a:p>
        </p:txBody>
      </p:sp>
      <p:grpSp>
        <p:nvGrpSpPr>
          <p:cNvPr id="1678" name="Shape 1678"/>
          <p:cNvGrpSpPr/>
          <p:nvPr/>
        </p:nvGrpSpPr>
        <p:grpSpPr>
          <a:xfrm>
            <a:off x="7362102" y="3616846"/>
            <a:ext cx="1221466" cy="1314307"/>
            <a:chOff x="2711675" y="2364825"/>
            <a:chExt cx="2695799" cy="2900699"/>
          </a:xfrm>
        </p:grpSpPr>
        <p:sp>
          <p:nvSpPr>
            <p:cNvPr id="1679" name="Shape 1679"/>
            <p:cNvSpPr/>
            <p:nvPr/>
          </p:nvSpPr>
          <p:spPr>
            <a:xfrm>
              <a:off x="2711675" y="2364825"/>
              <a:ext cx="2695799" cy="2900699"/>
            </a:xfrm>
            <a:prstGeom prst="roundRect">
              <a:avLst>
                <a:gd fmla="val 16667" name="adj"/>
              </a:avLst>
            </a:prstGeom>
            <a:solidFill>
              <a:srgbClr val="93C47D"/>
            </a:solidFill>
            <a:ln cap="flat" cmpd="sng" w="38100">
              <a:solidFill>
                <a:srgbClr val="38761D"/>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pic>
          <p:nvPicPr>
            <p:cNvPr id="1680" name="Shape 1680"/>
            <p:cNvPicPr preferRelativeResize="0"/>
            <p:nvPr/>
          </p:nvPicPr>
          <p:blipFill>
            <a:blip r:embed="rId3">
              <a:alphaModFix/>
            </a:blip>
            <a:stretch>
              <a:fillRect/>
            </a:stretch>
          </p:blipFill>
          <p:spPr>
            <a:xfrm>
              <a:off x="3143250" y="2892975"/>
              <a:ext cx="1964775" cy="1964775"/>
            </a:xfrm>
            <a:prstGeom prst="rect">
              <a:avLst/>
            </a:prstGeom>
            <a:noFill/>
            <a:ln>
              <a:noFill/>
            </a:ln>
          </p:spPr>
        </p:pic>
      </p:grpSp>
      <p:sp>
        <p:nvSpPr>
          <p:cNvPr id="1681" name="Shape 1681"/>
          <p:cNvSpPr txBox="1"/>
          <p:nvPr/>
        </p:nvSpPr>
        <p:spPr>
          <a:xfrm>
            <a:off x="6942925" y="5129750"/>
            <a:ext cx="2059800" cy="524699"/>
          </a:xfrm>
          <a:prstGeom prst="rect">
            <a:avLst/>
          </a:prstGeom>
          <a:noFill/>
          <a:ln>
            <a:noFill/>
          </a:ln>
        </p:spPr>
        <p:txBody>
          <a:bodyPr anchorCtr="0" anchor="t" bIns="91425" lIns="91425" rIns="91425" tIns="91425">
            <a:noAutofit/>
          </a:bodyPr>
          <a:lstStyle/>
          <a:p>
            <a:pPr lvl="0" rtl="0" algn="ctr">
              <a:spcBef>
                <a:spcPts val="0"/>
              </a:spcBef>
              <a:buNone/>
            </a:pPr>
            <a:r>
              <a:rPr b="1" lang="en" sz="1800"/>
              <a:t>Scheduler</a:t>
            </a:r>
          </a:p>
        </p:txBody>
      </p:sp>
      <p:sp>
        <p:nvSpPr>
          <p:cNvPr id="1682" name="Shape 1682"/>
          <p:cNvSpPr/>
          <p:nvPr/>
        </p:nvSpPr>
        <p:spPr>
          <a:xfrm>
            <a:off x="3883537" y="3424100"/>
            <a:ext cx="2324400" cy="1699800"/>
          </a:xfrm>
          <a:prstGeom prst="roundRect">
            <a:avLst>
              <a:gd fmla="val 16667" name="adj"/>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t/>
            </a:r>
            <a:endParaRPr b="1" sz="1800"/>
          </a:p>
          <a:p>
            <a:pPr rtl="0" algn="ctr">
              <a:spcBef>
                <a:spcPts val="0"/>
              </a:spcBef>
              <a:buNone/>
            </a:pPr>
            <a:r>
              <a:t/>
            </a:r>
            <a:endParaRPr b="1" sz="1800"/>
          </a:p>
          <a:p>
            <a:pPr rtl="0" algn="ctr">
              <a:spcBef>
                <a:spcPts val="0"/>
              </a:spcBef>
              <a:buNone/>
            </a:pPr>
            <a:r>
              <a:t/>
            </a:r>
            <a:endParaRPr b="1" sz="1800"/>
          </a:p>
          <a:p>
            <a:pPr rtl="0" algn="ctr">
              <a:spcBef>
                <a:spcPts val="0"/>
              </a:spcBef>
              <a:buNone/>
            </a:pPr>
            <a:r>
              <a:rPr b="1" lang="en" sz="1800"/>
              <a:t>Web Application</a:t>
            </a:r>
          </a:p>
          <a:p>
            <a:pPr algn="ctr">
              <a:spcBef>
                <a:spcPts val="0"/>
              </a:spcBef>
              <a:buNone/>
            </a:pPr>
            <a:r>
              <a:rPr b="1" lang="en" sz="1800"/>
              <a:t>(Server side)</a:t>
            </a:r>
          </a:p>
        </p:txBody>
      </p:sp>
      <p:cxnSp>
        <p:nvCxnSpPr>
          <p:cNvPr id="1683" name="Shape 1683"/>
          <p:cNvCxnSpPr>
            <a:stCxn id="1679" idx="1"/>
            <a:endCxn id="1682" idx="3"/>
          </p:cNvCxnSpPr>
          <p:nvPr/>
        </p:nvCxnSpPr>
        <p:spPr>
          <a:xfrm rot="10800000">
            <a:off x="6208002" y="4274000"/>
            <a:ext cx="1154100" cy="0"/>
          </a:xfrm>
          <a:prstGeom prst="straightConnector1">
            <a:avLst/>
          </a:prstGeom>
          <a:noFill/>
          <a:ln cap="flat" cmpd="sng" w="38100">
            <a:solidFill>
              <a:schemeClr val="dk2"/>
            </a:solidFill>
            <a:prstDash val="solid"/>
            <a:round/>
            <a:headEnd len="lg" w="lg" type="none"/>
            <a:tailEnd len="lg" w="lg" type="triangle"/>
          </a:ln>
        </p:spPr>
      </p:cxnSp>
      <p:sp>
        <p:nvSpPr>
          <p:cNvPr id="1684" name="Shape 1684"/>
          <p:cNvSpPr txBox="1"/>
          <p:nvPr/>
        </p:nvSpPr>
        <p:spPr>
          <a:xfrm>
            <a:off x="6636637" y="2973050"/>
            <a:ext cx="2027699" cy="445199"/>
          </a:xfrm>
          <a:prstGeom prst="rect">
            <a:avLst/>
          </a:prstGeom>
          <a:noFill/>
          <a:ln>
            <a:noFill/>
          </a:ln>
        </p:spPr>
        <p:txBody>
          <a:bodyPr anchorCtr="0" anchor="t" bIns="91425" lIns="91425" rIns="91425" tIns="91425">
            <a:noAutofit/>
          </a:bodyPr>
          <a:lstStyle/>
          <a:p>
            <a:pPr>
              <a:spcBef>
                <a:spcPts val="0"/>
              </a:spcBef>
              <a:buNone/>
            </a:pPr>
            <a:r>
              <a:rPr b="1" lang="en" sz="1600"/>
              <a:t>Send notifications</a:t>
            </a:r>
          </a:p>
        </p:txBody>
      </p:sp>
      <p:cxnSp>
        <p:nvCxnSpPr>
          <p:cNvPr id="1685" name="Shape 1685"/>
          <p:cNvCxnSpPr/>
          <p:nvPr/>
        </p:nvCxnSpPr>
        <p:spPr>
          <a:xfrm flipH="1">
            <a:off x="6900362" y="3297425"/>
            <a:ext cx="379199" cy="956099"/>
          </a:xfrm>
          <a:prstGeom prst="straightConnector1">
            <a:avLst/>
          </a:prstGeom>
          <a:noFill/>
          <a:ln cap="flat" cmpd="sng" w="19050">
            <a:solidFill>
              <a:schemeClr val="dk2"/>
            </a:solidFill>
            <a:prstDash val="solid"/>
            <a:round/>
            <a:headEnd len="lg" w="lg" type="none"/>
            <a:tailEnd len="lg" w="lg" type="none"/>
          </a:ln>
        </p:spPr>
      </p:cxnSp>
      <p:sp>
        <p:nvSpPr>
          <p:cNvPr id="1686" name="Shape 1686"/>
          <p:cNvSpPr/>
          <p:nvPr/>
        </p:nvSpPr>
        <p:spPr>
          <a:xfrm>
            <a:off x="404962" y="3424100"/>
            <a:ext cx="2324400" cy="1699800"/>
          </a:xfrm>
          <a:prstGeom prst="roundRect">
            <a:avLst>
              <a:gd fmla="val 16667" name="adj"/>
            </a:avLst>
          </a:prstGeom>
          <a:solidFill>
            <a:srgbClr val="FFE599"/>
          </a:solidFill>
          <a:ln cap="flat" cmpd="sng" w="19050">
            <a:solidFill>
              <a:srgbClr val="F1C232"/>
            </a:solidFill>
            <a:prstDash val="solid"/>
            <a:round/>
            <a:headEnd len="med" w="med" type="none"/>
            <a:tailEnd len="med" w="med" type="none"/>
          </a:ln>
        </p:spPr>
        <p:txBody>
          <a:bodyPr anchorCtr="0" anchor="ctr" bIns="91425" lIns="91425" rIns="91425" tIns="91425">
            <a:noAutofit/>
          </a:bodyPr>
          <a:lstStyle/>
          <a:p>
            <a:pPr rtl="0" algn="ctr">
              <a:spcBef>
                <a:spcPts val="0"/>
              </a:spcBef>
              <a:buNone/>
            </a:pPr>
            <a:r>
              <a:t/>
            </a:r>
            <a:endParaRPr b="1" sz="1800"/>
          </a:p>
          <a:p>
            <a:pPr rtl="0" algn="ctr">
              <a:spcBef>
                <a:spcPts val="0"/>
              </a:spcBef>
              <a:buNone/>
            </a:pPr>
            <a:r>
              <a:t/>
            </a:r>
            <a:endParaRPr b="1" sz="1800"/>
          </a:p>
          <a:p>
            <a:pPr rtl="0" algn="ctr">
              <a:spcBef>
                <a:spcPts val="0"/>
              </a:spcBef>
              <a:buNone/>
            </a:pPr>
            <a:r>
              <a:t/>
            </a:r>
            <a:endParaRPr b="1" sz="1800"/>
          </a:p>
          <a:p>
            <a:pPr lvl="0" rtl="0" algn="ctr">
              <a:spcBef>
                <a:spcPts val="0"/>
              </a:spcBef>
              <a:buNone/>
            </a:pPr>
            <a:r>
              <a:rPr b="1" lang="en" sz="1800"/>
              <a:t>Web Application</a:t>
            </a:r>
          </a:p>
          <a:p>
            <a:pPr lvl="0" rtl="0" algn="ctr">
              <a:spcBef>
                <a:spcPts val="0"/>
              </a:spcBef>
              <a:buNone/>
            </a:pPr>
            <a:r>
              <a:rPr b="1" lang="en" sz="1800"/>
              <a:t>(Client side)</a:t>
            </a:r>
          </a:p>
        </p:txBody>
      </p:sp>
      <p:cxnSp>
        <p:nvCxnSpPr>
          <p:cNvPr id="1687" name="Shape 1687"/>
          <p:cNvCxnSpPr/>
          <p:nvPr/>
        </p:nvCxnSpPr>
        <p:spPr>
          <a:xfrm rot="10800000">
            <a:off x="2758326" y="4781025"/>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8" name="Shape 1688"/>
          <p:cNvCxnSpPr/>
          <p:nvPr/>
        </p:nvCxnSpPr>
        <p:spPr>
          <a:xfrm>
            <a:off x="2758362" y="3756450"/>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89" name="Shape 1689"/>
          <p:cNvCxnSpPr/>
          <p:nvPr/>
        </p:nvCxnSpPr>
        <p:spPr>
          <a:xfrm rot="10800000">
            <a:off x="2758314" y="3966725"/>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90" name="Shape 1690"/>
          <p:cNvCxnSpPr/>
          <p:nvPr/>
        </p:nvCxnSpPr>
        <p:spPr>
          <a:xfrm>
            <a:off x="2758400" y="4177000"/>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91" name="Shape 1691"/>
          <p:cNvCxnSpPr/>
          <p:nvPr/>
        </p:nvCxnSpPr>
        <p:spPr>
          <a:xfrm rot="10800000">
            <a:off x="2758364" y="4387275"/>
            <a:ext cx="1154100" cy="0"/>
          </a:xfrm>
          <a:prstGeom prst="straightConnector1">
            <a:avLst/>
          </a:prstGeom>
          <a:noFill/>
          <a:ln cap="flat" cmpd="sng" w="38100">
            <a:solidFill>
              <a:schemeClr val="dk2"/>
            </a:solidFill>
            <a:prstDash val="solid"/>
            <a:round/>
            <a:headEnd len="lg" w="lg" type="none"/>
            <a:tailEnd len="lg" w="lg" type="triangle"/>
          </a:ln>
        </p:spPr>
      </p:cxnSp>
      <p:cxnSp>
        <p:nvCxnSpPr>
          <p:cNvPr id="1692" name="Shape 1692"/>
          <p:cNvCxnSpPr/>
          <p:nvPr/>
        </p:nvCxnSpPr>
        <p:spPr>
          <a:xfrm>
            <a:off x="2758450" y="4597550"/>
            <a:ext cx="1154100" cy="0"/>
          </a:xfrm>
          <a:prstGeom prst="straightConnector1">
            <a:avLst/>
          </a:prstGeom>
          <a:noFill/>
          <a:ln cap="flat" cmpd="sng" w="38100">
            <a:solidFill>
              <a:schemeClr val="dk2"/>
            </a:solidFill>
            <a:prstDash val="solid"/>
            <a:round/>
            <a:headEnd len="lg" w="lg" type="none"/>
            <a:tailEnd len="lg" w="lg" type="triangle"/>
          </a:ln>
        </p:spPr>
      </p:cxnSp>
      <p:sp>
        <p:nvSpPr>
          <p:cNvPr id="1693" name="Shape 1693"/>
          <p:cNvSpPr txBox="1"/>
          <p:nvPr/>
        </p:nvSpPr>
        <p:spPr>
          <a:xfrm>
            <a:off x="1150962" y="5736825"/>
            <a:ext cx="2027699" cy="445199"/>
          </a:xfrm>
          <a:prstGeom prst="rect">
            <a:avLst/>
          </a:prstGeom>
          <a:noFill/>
          <a:ln>
            <a:noFill/>
          </a:ln>
        </p:spPr>
        <p:txBody>
          <a:bodyPr anchorCtr="0" anchor="t" bIns="91425" lIns="91425" rIns="91425" tIns="91425">
            <a:noAutofit/>
          </a:bodyPr>
          <a:lstStyle/>
          <a:p>
            <a:pPr lvl="0" rtl="0">
              <a:spcBef>
                <a:spcPts val="0"/>
              </a:spcBef>
              <a:buNone/>
            </a:pPr>
            <a:r>
              <a:rPr b="1" lang="en" sz="1600"/>
              <a:t>Get notifications</a:t>
            </a:r>
          </a:p>
        </p:txBody>
      </p:sp>
      <p:cxnSp>
        <p:nvCxnSpPr>
          <p:cNvPr id="1694" name="Shape 1694"/>
          <p:cNvCxnSpPr>
            <a:stCxn id="1693" idx="0"/>
          </p:cNvCxnSpPr>
          <p:nvPr/>
        </p:nvCxnSpPr>
        <p:spPr>
          <a:xfrm flipH="1" rot="10800000">
            <a:off x="2164812" y="4781025"/>
            <a:ext cx="1092300" cy="955800"/>
          </a:xfrm>
          <a:prstGeom prst="straightConnector1">
            <a:avLst/>
          </a:prstGeom>
          <a:noFill/>
          <a:ln cap="flat" cmpd="sng" w="19050">
            <a:solidFill>
              <a:schemeClr val="dk2"/>
            </a:solidFill>
            <a:prstDash val="solid"/>
            <a:round/>
            <a:headEnd len="lg" w="lg" type="none"/>
            <a:tailEnd len="lg" w="lg" type="none"/>
          </a:ln>
        </p:spPr>
      </p:cxnSp>
      <p:sp>
        <p:nvSpPr>
          <p:cNvPr id="1695" name="Shape 1695"/>
          <p:cNvSpPr txBox="1"/>
          <p:nvPr/>
        </p:nvSpPr>
        <p:spPr>
          <a:xfrm>
            <a:off x="3475650" y="2391300"/>
            <a:ext cx="2456399" cy="265800"/>
          </a:xfrm>
          <a:prstGeom prst="rect">
            <a:avLst/>
          </a:prstGeom>
          <a:noFill/>
          <a:ln>
            <a:noFill/>
          </a:ln>
        </p:spPr>
        <p:txBody>
          <a:bodyPr anchorCtr="0" anchor="t" bIns="91425" lIns="91425" rIns="91425" tIns="91425">
            <a:noAutofit/>
          </a:bodyPr>
          <a:lstStyle/>
          <a:p>
            <a:pPr>
              <a:spcBef>
                <a:spcPts val="0"/>
              </a:spcBef>
              <a:buNone/>
            </a:pPr>
            <a:r>
              <a:rPr b="1" lang="en" sz="1800"/>
              <a:t>Interval: 3 seconds</a:t>
            </a:r>
          </a:p>
        </p:txBody>
      </p:sp>
      <p:pic>
        <p:nvPicPr>
          <p:cNvPr id="1696" name="Shape 1696"/>
          <p:cNvPicPr preferRelativeResize="0"/>
          <p:nvPr/>
        </p:nvPicPr>
        <p:blipFill>
          <a:blip r:embed="rId4">
            <a:alphaModFix/>
          </a:blip>
          <a:stretch>
            <a:fillRect/>
          </a:stretch>
        </p:blipFill>
        <p:spPr>
          <a:xfrm>
            <a:off x="4646336" y="3466375"/>
            <a:ext cx="798934" cy="955800"/>
          </a:xfrm>
          <a:prstGeom prst="rect">
            <a:avLst/>
          </a:prstGeom>
          <a:noFill/>
          <a:ln>
            <a:noFill/>
          </a:ln>
        </p:spPr>
      </p:pic>
      <p:grpSp>
        <p:nvGrpSpPr>
          <p:cNvPr id="1697" name="Shape 1697"/>
          <p:cNvGrpSpPr/>
          <p:nvPr/>
        </p:nvGrpSpPr>
        <p:grpSpPr>
          <a:xfrm>
            <a:off x="1109812" y="3556375"/>
            <a:ext cx="914704" cy="775775"/>
            <a:chOff x="1075825" y="3242887"/>
            <a:chExt cx="914704" cy="775775"/>
          </a:xfrm>
        </p:grpSpPr>
        <p:pic>
          <p:nvPicPr>
            <p:cNvPr id="1698" name="Shape 1698"/>
            <p:cNvPicPr preferRelativeResize="0"/>
            <p:nvPr/>
          </p:nvPicPr>
          <p:blipFill>
            <a:blip r:embed="rId5">
              <a:alphaModFix/>
            </a:blip>
            <a:stretch>
              <a:fillRect/>
            </a:stretch>
          </p:blipFill>
          <p:spPr>
            <a:xfrm flipH="1">
              <a:off x="1191603" y="3242887"/>
              <a:ext cx="798925" cy="775775"/>
            </a:xfrm>
            <a:prstGeom prst="rect">
              <a:avLst/>
            </a:prstGeom>
            <a:noFill/>
            <a:ln>
              <a:noFill/>
            </a:ln>
          </p:spPr>
        </p:pic>
        <p:pic>
          <p:nvPicPr>
            <p:cNvPr id="1699" name="Shape 1699"/>
            <p:cNvPicPr preferRelativeResize="0"/>
            <p:nvPr/>
          </p:nvPicPr>
          <p:blipFill>
            <a:blip r:embed="rId6">
              <a:alphaModFix/>
            </a:blip>
            <a:stretch>
              <a:fillRect/>
            </a:stretch>
          </p:blipFill>
          <p:spPr>
            <a:xfrm>
              <a:off x="1075825" y="3408163"/>
              <a:ext cx="445200" cy="445200"/>
            </a:xfrm>
            <a:prstGeom prst="rect">
              <a:avLst/>
            </a:prstGeom>
            <a:noFill/>
            <a:ln>
              <a:noFill/>
            </a:ln>
          </p:spPr>
        </p:pic>
      </p:grpSp>
    </p:spTree>
  </p:cSld>
  <p:clrMapOvr>
    <a:masterClrMapping/>
  </p:clrMapOvr>
  <p:transition spd="slow">
    <p:cut/>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3" name="Shape 1703"/>
        <p:cNvGrpSpPr/>
        <p:nvPr/>
      </p:nvGrpSpPr>
      <p:grpSpPr>
        <a:xfrm>
          <a:off x="0" y="0"/>
          <a:ext cx="0" cy="0"/>
          <a:chOff x="0" y="0"/>
          <a:chExt cx="0" cy="0"/>
        </a:xfrm>
      </p:grpSpPr>
      <p:sp>
        <p:nvSpPr>
          <p:cNvPr id="1704" name="Shape 1704"/>
          <p:cNvSpPr txBox="1"/>
          <p:nvPr>
            <p:ph type="title"/>
          </p:nvPr>
        </p:nvSpPr>
        <p:spPr>
          <a:xfrm>
            <a:off x="457200" y="274637"/>
            <a:ext cx="8229600" cy="1143000"/>
          </a:xfrm>
          <a:prstGeom prst="rect">
            <a:avLst/>
          </a:prstGeom>
        </p:spPr>
        <p:txBody>
          <a:bodyPr anchorCtr="0" anchor="b" bIns="91425" lIns="91425" rIns="91425" tIns="91425">
            <a:noAutofit/>
          </a:bodyPr>
          <a:lstStyle/>
          <a:p>
            <a:pPr lvl="0">
              <a:spcBef>
                <a:spcPts val="0"/>
              </a:spcBef>
              <a:buClr>
                <a:schemeClr val="dk1"/>
              </a:buClr>
              <a:buSzPct val="30555"/>
              <a:buFont typeface="Arial"/>
              <a:buNone/>
            </a:pPr>
            <a:r>
              <a:rPr lang="en"/>
              <a:t>Scheduler &amp; Notification</a:t>
            </a:r>
          </a:p>
        </p:txBody>
      </p:sp>
      <p:sp>
        <p:nvSpPr>
          <p:cNvPr id="1705" name="Shape 1705"/>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706" name="Shape 1706"/>
          <p:cNvSpPr txBox="1"/>
          <p:nvPr/>
        </p:nvSpPr>
        <p:spPr>
          <a:xfrm>
            <a:off x="870150" y="3270175"/>
            <a:ext cx="7969199" cy="977400"/>
          </a:xfrm>
          <a:prstGeom prst="rect">
            <a:avLst/>
          </a:prstGeom>
          <a:noFill/>
          <a:ln>
            <a:noFill/>
          </a:ln>
        </p:spPr>
        <p:txBody>
          <a:bodyPr anchorCtr="0" anchor="t" bIns="91425" lIns="91425" rIns="91425" tIns="91425">
            <a:noAutofit/>
          </a:bodyPr>
          <a:lstStyle/>
          <a:p>
            <a:pPr lvl="0" rtl="0">
              <a:spcBef>
                <a:spcPts val="0"/>
              </a:spcBef>
              <a:buNone/>
            </a:pPr>
            <a:r>
              <a:rPr lang="en" sz="2400"/>
              <a:t>Change system time, Scheduler changes contract status and notifies to customer.</a:t>
            </a:r>
          </a:p>
        </p:txBody>
      </p:sp>
      <p:sp>
        <p:nvSpPr>
          <p:cNvPr id="1707" name="Shape 1707"/>
          <p:cNvSpPr txBox="1"/>
          <p:nvPr/>
        </p:nvSpPr>
        <p:spPr>
          <a:xfrm>
            <a:off x="781650" y="2598775"/>
            <a:ext cx="4380300" cy="671400"/>
          </a:xfrm>
          <a:prstGeom prst="rect">
            <a:avLst/>
          </a:prstGeom>
          <a:noFill/>
          <a:ln>
            <a:noFill/>
          </a:ln>
        </p:spPr>
        <p:txBody>
          <a:bodyPr anchorCtr="0" anchor="t" bIns="91425" lIns="91425" rIns="91425" tIns="91425">
            <a:noAutofit/>
          </a:bodyPr>
          <a:lstStyle/>
          <a:p>
            <a:pPr lvl="0" rtl="0">
              <a:spcBef>
                <a:spcPts val="0"/>
              </a:spcBef>
              <a:buNone/>
            </a:pPr>
            <a:r>
              <a:rPr b="1" lang="en" sz="3000"/>
              <a:t>Scenario:</a:t>
            </a:r>
          </a:p>
        </p:txBody>
      </p:sp>
      <p:sp>
        <p:nvSpPr>
          <p:cNvPr id="1708" name="Shape 1708"/>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09" name="Shape 1709"/>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Tree>
  </p:cSld>
  <p:clrMapOvr>
    <a:masterClrMapping/>
  </p:clrMapOvr>
  <p:transition spd="slow">
    <p:cut/>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3" name="Shape 1713"/>
        <p:cNvGrpSpPr/>
        <p:nvPr/>
      </p:nvGrpSpPr>
      <p:grpSpPr>
        <a:xfrm>
          <a:off x="0" y="0"/>
          <a:ext cx="0" cy="0"/>
          <a:chOff x="0" y="0"/>
          <a:chExt cx="0" cy="0"/>
        </a:xfrm>
      </p:grpSpPr>
      <p:sp>
        <p:nvSpPr>
          <p:cNvPr id="1714" name="Shape 1714"/>
          <p:cNvSpPr txBox="1"/>
          <p:nvPr/>
        </p:nvSpPr>
        <p:spPr>
          <a:xfrm>
            <a:off x="2873975" y="3768775"/>
            <a:ext cx="522299" cy="75899"/>
          </a:xfrm>
          <a:prstGeom prst="rect">
            <a:avLst/>
          </a:prstGeom>
          <a:noFill/>
          <a:ln>
            <a:noFill/>
          </a:ln>
        </p:spPr>
        <p:txBody>
          <a:bodyPr anchorCtr="0" anchor="t" bIns="91425" lIns="91425" rIns="91425" tIns="91425">
            <a:noAutofit/>
          </a:bodyPr>
          <a:lstStyle/>
          <a:p>
            <a:pPr>
              <a:spcBef>
                <a:spcPts val="0"/>
              </a:spcBef>
              <a:buNone/>
            </a:pPr>
            <a:r>
              <a:rPr lang="en" sz="800"/>
              <a:t>expired</a:t>
            </a:r>
          </a:p>
        </p:txBody>
      </p:sp>
      <p:sp>
        <p:nvSpPr>
          <p:cNvPr id="1715" name="Shape 171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16" name="Shape 1716"/>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17" name="Shape 1717"/>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18" name="Shape 1718"/>
          <p:cNvSpPr txBox="1"/>
          <p:nvPr/>
        </p:nvSpPr>
        <p:spPr>
          <a:xfrm>
            <a:off x="457200" y="1687175"/>
            <a:ext cx="1551299" cy="671400"/>
          </a:xfrm>
          <a:prstGeom prst="rect">
            <a:avLst/>
          </a:prstGeom>
          <a:noFill/>
          <a:ln>
            <a:noFill/>
          </a:ln>
        </p:spPr>
        <p:txBody>
          <a:bodyPr anchorCtr="0" anchor="t" bIns="91425" lIns="91425" rIns="91425" tIns="91425">
            <a:noAutofit/>
          </a:bodyPr>
          <a:lstStyle/>
          <a:p>
            <a:pPr lvl="0">
              <a:spcBef>
                <a:spcPts val="0"/>
              </a:spcBef>
              <a:buClr>
                <a:schemeClr val="dk1"/>
              </a:buClr>
              <a:buSzPct val="45833"/>
              <a:buFont typeface="Arial"/>
              <a:buNone/>
            </a:pPr>
            <a:r>
              <a:rPr b="1" lang="en" sz="2400">
                <a:solidFill>
                  <a:schemeClr val="dk1"/>
                </a:solidFill>
              </a:rPr>
              <a:t>DEMO 4: </a:t>
            </a:r>
          </a:p>
        </p:txBody>
      </p:sp>
      <p:sp>
        <p:nvSpPr>
          <p:cNvPr id="1719" name="Shape 1719"/>
          <p:cNvSpPr txBox="1"/>
          <p:nvPr>
            <p:ph idx="12" type="sldNum"/>
          </p:nvPr>
        </p:nvSpPr>
        <p:spPr>
          <a:xfrm>
            <a:off x="8556791" y="6333134"/>
            <a:ext cx="548699" cy="524699"/>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
        <p:nvSpPr>
          <p:cNvPr id="1720" name="Shape 1720"/>
          <p:cNvSpPr/>
          <p:nvPr/>
        </p:nvSpPr>
        <p:spPr>
          <a:xfrm>
            <a:off x="2788000" y="2510975"/>
            <a:ext cx="4955100" cy="4190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21" name="Shape 1721"/>
          <p:cNvSpPr/>
          <p:nvPr/>
        </p:nvSpPr>
        <p:spPr>
          <a:xfrm>
            <a:off x="2579450" y="3198575"/>
            <a:ext cx="1366199" cy="67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22" name="Shape 1722"/>
          <p:cNvCxnSpPr>
            <a:endCxn id="1723"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23" name="Shape 1723"/>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24" name="Shape 1724"/>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25" name="Shape 1725"/>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sp>
        <p:nvSpPr>
          <p:cNvPr id="1726" name="Shape 1726"/>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27" name="Shape 1727"/>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28" name="Shape 1728"/>
          <p:cNvSpPr/>
          <p:nvPr/>
        </p:nvSpPr>
        <p:spPr>
          <a:xfrm>
            <a:off x="-12975" y="2136800"/>
            <a:ext cx="1983599" cy="11526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29" name="Shape 1729"/>
          <p:cNvSpPr/>
          <p:nvPr/>
        </p:nvSpPr>
        <p:spPr>
          <a:xfrm>
            <a:off x="1945500" y="2837800"/>
            <a:ext cx="2033700" cy="4775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30" name="Shape 1730"/>
          <p:cNvSpPr txBox="1"/>
          <p:nvPr/>
        </p:nvSpPr>
        <p:spPr>
          <a:xfrm>
            <a:off x="674400" y="3196275"/>
            <a:ext cx="2616900" cy="1533900"/>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4" name="Shape 1734"/>
        <p:cNvGrpSpPr/>
        <p:nvPr/>
      </p:nvGrpSpPr>
      <p:grpSpPr>
        <a:xfrm>
          <a:off x="0" y="0"/>
          <a:ext cx="0" cy="0"/>
          <a:chOff x="0" y="0"/>
          <a:chExt cx="0" cy="0"/>
        </a:xfrm>
      </p:grpSpPr>
      <p:sp>
        <p:nvSpPr>
          <p:cNvPr id="1735" name="Shape 173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36" name="Shape 1736"/>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37" name="Shape 1737"/>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38" name="Shape 1738"/>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39" name="Shape 173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40" name="Shape 1740"/>
          <p:cNvSpPr/>
          <p:nvPr/>
        </p:nvSpPr>
        <p:spPr>
          <a:xfrm>
            <a:off x="2788000" y="2510975"/>
            <a:ext cx="4955100" cy="41907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41" name="Shape 1741"/>
          <p:cNvSpPr/>
          <p:nvPr/>
        </p:nvSpPr>
        <p:spPr>
          <a:xfrm>
            <a:off x="2579450" y="3198575"/>
            <a:ext cx="1366199" cy="6714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42" name="Shape 1742"/>
          <p:cNvCxnSpPr>
            <a:endCxn id="1743"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43" name="Shape 1743"/>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44" name="Shape 1744"/>
          <p:cNvPicPr preferRelativeResize="0"/>
          <p:nvPr/>
        </p:nvPicPr>
        <p:blipFill>
          <a:blip r:embed="rId4">
            <a:alphaModFix/>
          </a:blip>
          <a:stretch>
            <a:fillRect/>
          </a:stretch>
        </p:blipFill>
        <p:spPr>
          <a:xfrm>
            <a:off x="2570387" y="6307375"/>
            <a:ext cx="1160069" cy="412124"/>
          </a:xfrm>
          <a:prstGeom prst="rect">
            <a:avLst/>
          </a:prstGeom>
          <a:noFill/>
          <a:ln>
            <a:noFill/>
          </a:ln>
        </p:spPr>
      </p:pic>
      <p:sp>
        <p:nvSpPr>
          <p:cNvPr id="1745" name="Shape 1745"/>
          <p:cNvSpPr txBox="1"/>
          <p:nvPr/>
        </p:nvSpPr>
        <p:spPr>
          <a:xfrm>
            <a:off x="1024000" y="4317100"/>
            <a:ext cx="1763999" cy="105900"/>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
        <p:nvSpPr>
          <p:cNvPr id="1746" name="Shape 1746"/>
          <p:cNvSpPr txBox="1"/>
          <p:nvPr/>
        </p:nvSpPr>
        <p:spPr>
          <a:xfrm>
            <a:off x="1292825" y="4214587"/>
            <a:ext cx="1586099" cy="137699"/>
          </a:xfrm>
          <a:prstGeom prst="rect">
            <a:avLst/>
          </a:prstGeom>
          <a:noFill/>
          <a:ln>
            <a:noFill/>
          </a:ln>
        </p:spPr>
        <p:txBody>
          <a:bodyPr anchorCtr="0" anchor="t" bIns="91425" lIns="91425" rIns="91425" tIns="91425">
            <a:noAutofit/>
          </a:bodyPr>
          <a:lstStyle/>
          <a:p>
            <a:pPr lvl="0" rtl="0">
              <a:spcBef>
                <a:spcPts val="0"/>
              </a:spcBef>
              <a:buNone/>
            </a:pPr>
            <a:r>
              <a:rPr lang="en" sz="800"/>
              <a:t>11. Check contract expired</a:t>
            </a:r>
          </a:p>
        </p:txBody>
      </p:sp>
      <p:cxnSp>
        <p:nvCxnSpPr>
          <p:cNvPr id="1747" name="Shape 1747"/>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pic>
        <p:nvPicPr>
          <p:cNvPr id="1748" name="Shape 1748"/>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49" name="Shape 1749"/>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spTree>
  </p:cSld>
  <p:clrMapOvr>
    <a:masterClrMapping/>
  </p:clrMapOvr>
  <p:transition spd="slow">
    <p:cut/>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3" name="Shape 1753"/>
        <p:cNvGrpSpPr/>
        <p:nvPr/>
      </p:nvGrpSpPr>
      <p:grpSpPr>
        <a:xfrm>
          <a:off x="0" y="0"/>
          <a:ext cx="0" cy="0"/>
          <a:chOff x="0" y="0"/>
          <a:chExt cx="0" cy="0"/>
        </a:xfrm>
      </p:grpSpPr>
      <p:sp>
        <p:nvSpPr>
          <p:cNvPr id="1754" name="Shape 1754"/>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55" name="Shape 1755"/>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56" name="Shape 1756"/>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57" name="Shape 1757"/>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58" name="Shape 1758"/>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59" name="Shape 1759"/>
          <p:cNvSpPr/>
          <p:nvPr/>
        </p:nvSpPr>
        <p:spPr>
          <a:xfrm>
            <a:off x="4079150" y="2960900"/>
            <a:ext cx="4491900" cy="1749000"/>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60" name="Shape 1760"/>
          <p:cNvSpPr/>
          <p:nvPr/>
        </p:nvSpPr>
        <p:spPr>
          <a:xfrm>
            <a:off x="4559625" y="4719400"/>
            <a:ext cx="3593100" cy="19466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
        <p:nvSpPr>
          <p:cNvPr id="1761" name="Shape 1761"/>
          <p:cNvSpPr/>
          <p:nvPr/>
        </p:nvSpPr>
        <p:spPr>
          <a:xfrm>
            <a:off x="3792300" y="2970400"/>
            <a:ext cx="548699" cy="2981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62" name="Shape 1762"/>
          <p:cNvCxnSpPr>
            <a:endCxn id="1763"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63" name="Shape 1763"/>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64" name="Shape 1764"/>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65" name="Shape 1765"/>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sp>
        <p:nvSpPr>
          <p:cNvPr id="1766" name="Shape 1766"/>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67" name="Shape 1767"/>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68" name="Shape 1768"/>
          <p:cNvSpPr txBox="1"/>
          <p:nvPr/>
        </p:nvSpPr>
        <p:spPr>
          <a:xfrm>
            <a:off x="1082850" y="4302875"/>
            <a:ext cx="1419900" cy="213599"/>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769" name="Shape 1769"/>
          <p:cNvSpPr txBox="1"/>
          <p:nvPr/>
        </p:nvSpPr>
        <p:spPr>
          <a:xfrm>
            <a:off x="1082850" y="4302875"/>
            <a:ext cx="1714500" cy="113999"/>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
        <p:nvSpPr>
          <p:cNvPr id="1770" name="Shape 1770"/>
          <p:cNvSpPr txBox="1"/>
          <p:nvPr/>
        </p:nvSpPr>
        <p:spPr>
          <a:xfrm>
            <a:off x="1294200" y="4209812"/>
            <a:ext cx="1586099" cy="137699"/>
          </a:xfrm>
          <a:prstGeom prst="rect">
            <a:avLst/>
          </a:prstGeom>
          <a:noFill/>
          <a:ln>
            <a:noFill/>
          </a:ln>
        </p:spPr>
        <p:txBody>
          <a:bodyPr anchorCtr="0" anchor="t" bIns="91425" lIns="91425" rIns="91425" tIns="91425">
            <a:noAutofit/>
          </a:bodyPr>
          <a:lstStyle/>
          <a:p>
            <a:pPr lvl="0" rtl="0">
              <a:spcBef>
                <a:spcPts val="0"/>
              </a:spcBef>
              <a:buNone/>
            </a:pPr>
            <a:r>
              <a:rPr lang="en" sz="800"/>
              <a:t>11. Check contract expired</a:t>
            </a:r>
          </a:p>
        </p:txBody>
      </p:sp>
    </p:spTree>
  </p:cSld>
  <p:clrMapOvr>
    <a:masterClrMapping/>
  </p:clrMapOvr>
  <p:transition spd="slow">
    <p:cut/>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4" name="Shape 1774"/>
        <p:cNvGrpSpPr/>
        <p:nvPr/>
      </p:nvGrpSpPr>
      <p:grpSpPr>
        <a:xfrm>
          <a:off x="0" y="0"/>
          <a:ext cx="0" cy="0"/>
          <a:chOff x="0" y="0"/>
          <a:chExt cx="0" cy="0"/>
        </a:xfrm>
      </p:grpSpPr>
      <p:sp>
        <p:nvSpPr>
          <p:cNvPr id="1775" name="Shape 1775"/>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76" name="Shape 1776"/>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77" name="Shape 1777"/>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78" name="Shape 1778"/>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79" name="Shape 1779"/>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780" name="Shape 1780"/>
          <p:cNvSpPr/>
          <p:nvPr/>
        </p:nvSpPr>
        <p:spPr>
          <a:xfrm>
            <a:off x="4559625" y="4719400"/>
            <a:ext cx="3593100" cy="19466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cxnSp>
        <p:nvCxnSpPr>
          <p:cNvPr id="1781" name="Shape 1781"/>
          <p:cNvCxnSpPr>
            <a:endCxn id="1782"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82" name="Shape 1782"/>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83" name="Shape 1783"/>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784" name="Shape 1784"/>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sp>
        <p:nvSpPr>
          <p:cNvPr id="1785" name="Shape 1785"/>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786" name="Shape 1786"/>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787" name="Shape 1787"/>
          <p:cNvSpPr txBox="1"/>
          <p:nvPr/>
        </p:nvSpPr>
        <p:spPr>
          <a:xfrm>
            <a:off x="1111350" y="4302875"/>
            <a:ext cx="1667100" cy="113999"/>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
        <p:nvSpPr>
          <p:cNvPr id="1788" name="Shape 1788"/>
          <p:cNvSpPr txBox="1"/>
          <p:nvPr/>
        </p:nvSpPr>
        <p:spPr>
          <a:xfrm>
            <a:off x="1288075" y="4205062"/>
            <a:ext cx="1586099" cy="137699"/>
          </a:xfrm>
          <a:prstGeom prst="rect">
            <a:avLst/>
          </a:prstGeom>
          <a:noFill/>
          <a:ln>
            <a:noFill/>
          </a:ln>
        </p:spPr>
        <p:txBody>
          <a:bodyPr anchorCtr="0" anchor="t" bIns="91425" lIns="91425" rIns="91425" tIns="91425">
            <a:noAutofit/>
          </a:bodyPr>
          <a:lstStyle/>
          <a:p>
            <a:pPr lvl="0" rtl="0">
              <a:spcBef>
                <a:spcPts val="0"/>
              </a:spcBef>
              <a:buNone/>
            </a:pPr>
            <a:r>
              <a:rPr lang="en" sz="800"/>
              <a:t>11. Check contract expired</a:t>
            </a:r>
          </a:p>
        </p:txBody>
      </p:sp>
    </p:spTree>
  </p:cSld>
  <p:clrMapOvr>
    <a:masterClrMapping/>
  </p:clrMapOvr>
  <p:transition spd="slow">
    <p:cut/>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2" name="Shape 1792"/>
        <p:cNvGrpSpPr/>
        <p:nvPr/>
      </p:nvGrpSpPr>
      <p:grpSpPr>
        <a:xfrm>
          <a:off x="0" y="0"/>
          <a:ext cx="0" cy="0"/>
          <a:chOff x="0" y="0"/>
          <a:chExt cx="0" cy="0"/>
        </a:xfrm>
      </p:grpSpPr>
      <p:sp>
        <p:nvSpPr>
          <p:cNvPr id="1793" name="Shape 1793"/>
          <p:cNvSpPr txBox="1"/>
          <p:nvPr>
            <p:ph type="title"/>
          </p:nvPr>
        </p:nvSpPr>
        <p:spPr>
          <a:xfrm>
            <a:off x="457200" y="274637"/>
            <a:ext cx="8229600" cy="1143000"/>
          </a:xfrm>
          <a:prstGeom prst="rect">
            <a:avLst/>
          </a:prstGeom>
        </p:spPr>
        <p:txBody>
          <a:bodyPr anchorCtr="0" anchor="b" bIns="91425" lIns="91425" rIns="91425" tIns="91425">
            <a:noAutofit/>
          </a:bodyPr>
          <a:lstStyle/>
          <a:p>
            <a:pPr lvl="0" rtl="0">
              <a:spcBef>
                <a:spcPts val="0"/>
              </a:spcBef>
              <a:buClr>
                <a:schemeClr val="dk1"/>
              </a:buClr>
              <a:buSzPct val="30555"/>
              <a:buFont typeface="Arial"/>
              <a:buNone/>
            </a:pPr>
            <a:r>
              <a:rPr lang="en"/>
              <a:t>Scheduler &amp; Notification</a:t>
            </a:r>
          </a:p>
        </p:txBody>
      </p:sp>
      <p:pic>
        <p:nvPicPr>
          <p:cNvPr id="1794" name="Shape 1794"/>
          <p:cNvPicPr preferRelativeResize="0"/>
          <p:nvPr/>
        </p:nvPicPr>
        <p:blipFill rotWithShape="1">
          <a:blip r:embed="rId3">
            <a:alphaModFix/>
          </a:blip>
          <a:srcRect b="0" l="0" r="0" t="12480"/>
          <a:stretch/>
        </p:blipFill>
        <p:spPr>
          <a:xfrm>
            <a:off x="775614" y="2510974"/>
            <a:ext cx="7592775" cy="4327773"/>
          </a:xfrm>
          <a:prstGeom prst="rect">
            <a:avLst/>
          </a:prstGeom>
          <a:noFill/>
          <a:ln>
            <a:noFill/>
          </a:ln>
        </p:spPr>
      </p:pic>
      <p:sp>
        <p:nvSpPr>
          <p:cNvPr id="1795" name="Shape 1795"/>
          <p:cNvSpPr txBox="1"/>
          <p:nvPr/>
        </p:nvSpPr>
        <p:spPr>
          <a:xfrm>
            <a:off x="2008500" y="1687175"/>
            <a:ext cx="6678299" cy="671400"/>
          </a:xfrm>
          <a:prstGeom prst="rect">
            <a:avLst/>
          </a:prstGeom>
          <a:noFill/>
          <a:ln>
            <a:noFill/>
          </a:ln>
        </p:spPr>
        <p:txBody>
          <a:bodyPr anchorCtr="0" anchor="t" bIns="91425" lIns="91425" rIns="91425" tIns="91425">
            <a:noAutofit/>
          </a:bodyPr>
          <a:lstStyle/>
          <a:p>
            <a:pPr lvl="0" rtl="0">
              <a:spcBef>
                <a:spcPts val="0"/>
              </a:spcBef>
              <a:buNone/>
            </a:pPr>
            <a:r>
              <a:rPr b="1" lang="en" sz="1800"/>
              <a:t>Nearly expired contract, expired contract, customer check notification at website and email</a:t>
            </a:r>
          </a:p>
        </p:txBody>
      </p:sp>
      <p:sp>
        <p:nvSpPr>
          <p:cNvPr id="1796" name="Shape 1796"/>
          <p:cNvSpPr txBox="1"/>
          <p:nvPr/>
        </p:nvSpPr>
        <p:spPr>
          <a:xfrm>
            <a:off x="457200" y="1687175"/>
            <a:ext cx="1551299" cy="671400"/>
          </a:xfrm>
          <a:prstGeom prst="rect">
            <a:avLst/>
          </a:prstGeom>
          <a:noFill/>
          <a:ln>
            <a:noFill/>
          </a:ln>
        </p:spPr>
        <p:txBody>
          <a:bodyPr anchorCtr="0" anchor="t" bIns="91425" lIns="91425" rIns="91425" tIns="91425">
            <a:noAutofit/>
          </a:bodyPr>
          <a:lstStyle/>
          <a:p>
            <a:pPr lvl="0" rtl="0">
              <a:spcBef>
                <a:spcPts val="0"/>
              </a:spcBef>
              <a:buClr>
                <a:schemeClr val="dk1"/>
              </a:buClr>
              <a:buSzPct val="45833"/>
              <a:buFont typeface="Arial"/>
              <a:buNone/>
            </a:pPr>
            <a:r>
              <a:rPr b="1" lang="en" sz="2400">
                <a:solidFill>
                  <a:schemeClr val="dk1"/>
                </a:solidFill>
              </a:rPr>
              <a:t>DEMO 4: </a:t>
            </a:r>
          </a:p>
        </p:txBody>
      </p:sp>
      <p:sp>
        <p:nvSpPr>
          <p:cNvPr id="1797" name="Shape 1797"/>
          <p:cNvSpPr txBox="1"/>
          <p:nvPr>
            <p:ph idx="12" type="sldNum"/>
          </p:nvPr>
        </p:nvSpPr>
        <p:spPr>
          <a:xfrm>
            <a:off x="8556791" y="6333134"/>
            <a:ext cx="548699" cy="524699"/>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1798" name="Shape 1798"/>
          <p:cNvCxnSpPr>
            <a:endCxn id="1799" idx="0"/>
          </p:cNvCxnSpPr>
          <p:nvPr/>
        </p:nvCxnSpPr>
        <p:spPr>
          <a:xfrm>
            <a:off x="2328725" y="5304900"/>
            <a:ext cx="821700" cy="547500"/>
          </a:xfrm>
          <a:prstGeom prst="straightConnector1">
            <a:avLst/>
          </a:prstGeom>
          <a:noFill/>
          <a:ln cap="flat" cmpd="sng" w="19050">
            <a:solidFill>
              <a:srgbClr val="000000"/>
            </a:solidFill>
            <a:prstDash val="dash"/>
            <a:round/>
            <a:headEnd len="lg" w="lg" type="none"/>
            <a:tailEnd len="lg" w="lg" type="none"/>
          </a:ln>
        </p:spPr>
      </p:cxnSp>
      <p:sp>
        <p:nvSpPr>
          <p:cNvPr id="1799" name="Shape 1799"/>
          <p:cNvSpPr txBox="1"/>
          <p:nvPr/>
        </p:nvSpPr>
        <p:spPr>
          <a:xfrm>
            <a:off x="2268425" y="58524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pic>
        <p:nvPicPr>
          <p:cNvPr id="1800" name="Shape 1800"/>
          <p:cNvPicPr preferRelativeResize="0"/>
          <p:nvPr/>
        </p:nvPicPr>
        <p:blipFill>
          <a:blip r:embed="rId4">
            <a:alphaModFix/>
          </a:blip>
          <a:stretch>
            <a:fillRect/>
          </a:stretch>
        </p:blipFill>
        <p:spPr>
          <a:xfrm>
            <a:off x="2570387" y="6307375"/>
            <a:ext cx="1160069" cy="412124"/>
          </a:xfrm>
          <a:prstGeom prst="rect">
            <a:avLst/>
          </a:prstGeom>
          <a:noFill/>
          <a:ln>
            <a:noFill/>
          </a:ln>
        </p:spPr>
      </p:pic>
      <p:cxnSp>
        <p:nvCxnSpPr>
          <p:cNvPr id="1801" name="Shape 1801"/>
          <p:cNvCxnSpPr/>
          <p:nvPr/>
        </p:nvCxnSpPr>
        <p:spPr>
          <a:xfrm>
            <a:off x="1764000" y="2738450"/>
            <a:ext cx="475500" cy="580499"/>
          </a:xfrm>
          <a:prstGeom prst="straightConnector1">
            <a:avLst/>
          </a:prstGeom>
          <a:noFill/>
          <a:ln cap="flat" cmpd="sng" w="19050">
            <a:solidFill>
              <a:srgbClr val="000000"/>
            </a:solidFill>
            <a:prstDash val="dash"/>
            <a:round/>
            <a:headEnd len="lg" w="lg" type="none"/>
            <a:tailEnd len="lg" w="lg" type="none"/>
          </a:ln>
        </p:spPr>
      </p:cxnSp>
      <p:pic>
        <p:nvPicPr>
          <p:cNvPr id="1802" name="Shape 1802"/>
          <p:cNvPicPr preferRelativeResize="0"/>
          <p:nvPr/>
        </p:nvPicPr>
        <p:blipFill>
          <a:blip r:embed="rId5">
            <a:alphaModFix/>
          </a:blip>
          <a:stretch>
            <a:fillRect/>
          </a:stretch>
        </p:blipFill>
        <p:spPr>
          <a:xfrm>
            <a:off x="301972" y="2628096"/>
            <a:ext cx="1160049" cy="412153"/>
          </a:xfrm>
          <a:prstGeom prst="rect">
            <a:avLst/>
          </a:prstGeom>
          <a:noFill/>
          <a:ln>
            <a:noFill/>
          </a:ln>
        </p:spPr>
      </p:pic>
      <p:sp>
        <p:nvSpPr>
          <p:cNvPr id="1803" name="Shape 1803"/>
          <p:cNvSpPr txBox="1"/>
          <p:nvPr/>
        </p:nvSpPr>
        <p:spPr>
          <a:xfrm>
            <a:off x="0" y="2146300"/>
            <a:ext cx="1763999" cy="1005600"/>
          </a:xfrm>
          <a:prstGeom prst="rect">
            <a:avLst/>
          </a:prstGeom>
          <a:noFill/>
          <a:ln cap="flat" cmpd="sng" w="19050">
            <a:solidFill>
              <a:srgbClr val="000000"/>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t>Contract</a:t>
            </a:r>
          </a:p>
        </p:txBody>
      </p:sp>
      <p:sp>
        <p:nvSpPr>
          <p:cNvPr id="1804" name="Shape 1804"/>
          <p:cNvSpPr txBox="1"/>
          <p:nvPr/>
        </p:nvSpPr>
        <p:spPr>
          <a:xfrm>
            <a:off x="5611200" y="4931100"/>
            <a:ext cx="896399" cy="332699"/>
          </a:xfrm>
          <a:prstGeom prst="rect">
            <a:avLst/>
          </a:prstGeom>
          <a:solidFill>
            <a:srgbClr val="FFFFFF"/>
          </a:solidFill>
          <a:ln>
            <a:noFill/>
          </a:ln>
        </p:spPr>
        <p:txBody>
          <a:bodyPr anchorCtr="0" anchor="t" bIns="91425" lIns="91425" rIns="91425" tIns="91425">
            <a:noAutofit/>
          </a:bodyPr>
          <a:lstStyle/>
          <a:p>
            <a:pPr>
              <a:spcBef>
                <a:spcPts val="0"/>
              </a:spcBef>
              <a:buNone/>
            </a:pPr>
            <a:r>
              <a:rPr lang="en"/>
              <a:t>Expired</a:t>
            </a:r>
          </a:p>
        </p:txBody>
      </p:sp>
      <p:sp>
        <p:nvSpPr>
          <p:cNvPr id="1805" name="Shape 1805"/>
          <p:cNvSpPr txBox="1"/>
          <p:nvPr/>
        </p:nvSpPr>
        <p:spPr>
          <a:xfrm>
            <a:off x="1044850" y="4317125"/>
            <a:ext cx="1747799" cy="99599"/>
          </a:xfrm>
          <a:prstGeom prst="rect">
            <a:avLst/>
          </a:prstGeom>
          <a:solidFill>
            <a:schemeClr val="lt1"/>
          </a:solidFill>
          <a:ln>
            <a:noFill/>
          </a:ln>
        </p:spPr>
        <p:txBody>
          <a:bodyPr anchorCtr="0" anchor="t" bIns="91425" lIns="91425" rIns="91425" tIns="91425">
            <a:noAutofit/>
          </a:bodyPr>
          <a:lstStyle/>
          <a:p>
            <a:pPr>
              <a:spcBef>
                <a:spcPts val="0"/>
              </a:spcBef>
              <a:buNone/>
            </a:pPr>
            <a:r>
              <a:t/>
            </a:r>
            <a:endParaRPr/>
          </a:p>
        </p:txBody>
      </p:sp>
      <p:sp>
        <p:nvSpPr>
          <p:cNvPr id="1806" name="Shape 1806"/>
          <p:cNvSpPr txBox="1"/>
          <p:nvPr/>
        </p:nvSpPr>
        <p:spPr>
          <a:xfrm>
            <a:off x="1289450" y="4214587"/>
            <a:ext cx="1586099" cy="137699"/>
          </a:xfrm>
          <a:prstGeom prst="rect">
            <a:avLst/>
          </a:prstGeom>
          <a:noFill/>
          <a:ln>
            <a:noFill/>
          </a:ln>
        </p:spPr>
        <p:txBody>
          <a:bodyPr anchorCtr="0" anchor="t" bIns="91425" lIns="91425" rIns="91425" tIns="91425">
            <a:noAutofit/>
          </a:bodyPr>
          <a:lstStyle/>
          <a:p>
            <a:pPr lvl="0" rtl="0">
              <a:spcBef>
                <a:spcPts val="0"/>
              </a:spcBef>
              <a:buNone/>
            </a:pPr>
            <a:r>
              <a:rPr lang="en" sz="800"/>
              <a:t>11. Check contract expired</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